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76.jpeg" ContentType="image/jpe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75.jpeg" ContentType="image/jpeg"/>
  <Override PartName="/ppt/media/image43.png" ContentType="image/png"/>
  <Override PartName="/ppt/media/image42.png" ContentType="image/png"/>
  <Override PartName="/ppt/media/image41.png" ContentType="image/png"/>
  <Override PartName="/ppt/media/image40.png" ContentType="image/png"/>
  <Override PartName="/ppt/media/image32.png" ContentType="image/png"/>
  <Override PartName="/ppt/media/image14.png" ContentType="image/png"/>
  <Override PartName="/ppt/media/image57.png" ContentType="image/png"/>
  <Override PartName="/ppt/media/image22.png" ContentType="image/png"/>
  <Override PartName="/ppt/media/image59.png" ContentType="image/png"/>
  <Override PartName="/ppt/media/image19.jpeg" ContentType="image/jpeg"/>
  <Override PartName="/ppt/media/image25.png" ContentType="image/png"/>
  <Override PartName="/ppt/media/image58.png" ContentType="image/png"/>
  <Override PartName="/ppt/media/image23.png" ContentType="image/png"/>
  <Override PartName="/ppt/media/image60.png" ContentType="image/png"/>
  <Override PartName="/ppt/media/image24.png" ContentType="image/png"/>
  <Override PartName="/ppt/media/image61.png" ContentType="image/png"/>
  <Override PartName="/ppt/media/image74.png" ContentType="image/png"/>
  <Override PartName="/ppt/media/image62.png" ContentType="image/png"/>
  <Override PartName="/ppt/media/image73.png" ContentType="image/png"/>
  <Override PartName="/ppt/media/image35.png" ContentType="image/png"/>
  <Override PartName="/ppt/media/image17.png" ContentType="image/png"/>
  <Override PartName="/ppt/media/image5.png" ContentType="image/png"/>
  <Override PartName="/ppt/media/image72.png" ContentType="image/png"/>
  <Override PartName="/ppt/media/image29.jpeg" ContentType="image/jpeg"/>
  <Override PartName="/ppt/media/image71.png" ContentType="image/png"/>
  <Override PartName="/ppt/media/image69.png" ContentType="image/png"/>
  <Override PartName="/ppt/media/image70.png" ContentType="image/png"/>
  <Override PartName="/ppt/media/image28.png" ContentType="image/png"/>
  <Override PartName="/ppt/media/image68.png" ContentType="image/png"/>
  <Override PartName="/ppt/media/image2.jpeg" ContentType="image/jpeg"/>
  <Override PartName="/ppt/media/image31.png" ContentType="image/png"/>
  <Override PartName="/ppt/media/image67.png" ContentType="image/png"/>
  <Override PartName="/ppt/media/image30.png" ContentType="image/png"/>
  <Override PartName="/ppt/media/image20.png" ContentType="image/png"/>
  <Override PartName="/ppt/media/image37.jpeg" ContentType="image/jpeg"/>
  <Override PartName="/ppt/media/image66.png" ContentType="image/png"/>
  <Override PartName="/ppt/media/image65.png" ContentType="image/png"/>
  <Override PartName="/ppt/media/image64.png" ContentType="image/png"/>
  <Override PartName="/ppt/media/image63.png" ContentType="image/png"/>
  <Override PartName="/ppt/media/image10.png" ContentType="image/png"/>
  <Override PartName="/ppt/media/image21.png" ContentType="image/png"/>
  <Override PartName="/ppt/media/image1.jpeg" ContentType="image/jpeg"/>
  <Override PartName="/ppt/media/image47.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7.png" ContentType="image/png"/>
  <Override PartName="/ppt/media/image12.png" ContentType="image/png"/>
  <Override PartName="/ppt/media/image49.png" ContentType="image/png"/>
  <Override PartName="/ppt/media/image8.png" ContentType="image/png"/>
  <Override PartName="/ppt/media/image38.png" ContentType="image/png"/>
  <Override PartName="/ppt/media/image13.png" ContentType="image/png"/>
  <Override PartName="/ppt/media/image9.png" ContentType="image/png"/>
  <Override PartName="/ppt/media/image39.png" ContentType="image/pn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66.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69.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66.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521680" y="2426040"/>
            <a:ext cx="4958640" cy="2985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5521680" y="2426040"/>
            <a:ext cx="4958640" cy="2985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0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0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2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3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521680" y="2426040"/>
            <a:ext cx="4958640" cy="2985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6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7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7"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5521680" y="2426040"/>
            <a:ext cx="4958640" cy="2985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8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0"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6"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2"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521680" y="2426040"/>
            <a:ext cx="4958640" cy="2985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4"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5"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6"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7"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8"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521680" y="2426040"/>
            <a:ext cx="4958640" cy="64368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0" name="CustomShape 1"/>
          <p:cNvSpPr/>
          <p:nvPr/>
        </p:nvSpPr>
        <p:spPr>
          <a:xfrm>
            <a:off x="2336400" y="994320"/>
            <a:ext cx="4470480" cy="2425320"/>
          </a:xfrm>
          <a:prstGeom prst="rect">
            <a:avLst/>
          </a:prstGeom>
          <a:solidFill>
            <a:srgbClr val="cadcdc"/>
          </a:solidFill>
          <a:ln>
            <a:noFill/>
          </a:ln>
        </p:spPr>
        <p:style>
          <a:lnRef idx="0"/>
          <a:fillRef idx="0"/>
          <a:effectRef idx="0"/>
          <a:fontRef idx="minor"/>
        </p:style>
      </p:sp>
      <p:sp>
        <p:nvSpPr>
          <p:cNvPr id="1" name="PlaceHolder 2"/>
          <p:cNvSpPr>
            <a:spLocks noGrp="1"/>
          </p:cNvSpPr>
          <p:nvPr>
            <p:ph type="title"/>
          </p:nvPr>
        </p:nvSpPr>
        <p:spPr>
          <a:xfrm>
            <a:off x="2883240" y="1961640"/>
            <a:ext cx="3377160" cy="646920"/>
          </a:xfrm>
          <a:prstGeom prst="rect">
            <a:avLst/>
          </a:prstGeom>
        </p:spPr>
        <p:txBody>
          <a:bodyPr tIns="91440" bIns="91440" anchor="b">
            <a:noAutofit/>
          </a:bodyPr>
          <a:p>
            <a:r>
              <a:rPr b="0" lang="en-US" sz="3000" spc="-1" strike="noStrike">
                <a:solidFill>
                  <a:srgbClr val="000000"/>
                </a:solidFill>
                <a:latin typeface="Arial"/>
              </a:rPr>
              <a:t>Click to edit the title text format</a:t>
            </a:r>
            <a:endParaRPr b="0" lang="en-US" sz="3000" spc="-1" strike="noStrike">
              <a:solidFill>
                <a:srgbClr val="000000"/>
              </a:solidFill>
              <a:latin typeface="Arial"/>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39" name="CustomShape 1"/>
          <p:cNvSpPr/>
          <p:nvPr/>
        </p:nvSpPr>
        <p:spPr>
          <a:xfrm>
            <a:off x="333720" y="-47880"/>
            <a:ext cx="227160" cy="5238720"/>
          </a:xfrm>
          <a:prstGeom prst="rect">
            <a:avLst/>
          </a:prstGeom>
          <a:solidFill>
            <a:srgbClr val="cadcdc"/>
          </a:solidFill>
          <a:ln>
            <a:noFill/>
          </a:ln>
        </p:spPr>
        <p:style>
          <a:lnRef idx="0"/>
          <a:fillRef idx="0"/>
          <a:effectRef idx="0"/>
          <a:fontRef idx="minor"/>
        </p:style>
      </p:sp>
      <p:sp>
        <p:nvSpPr>
          <p:cNvPr id="40" name="PlaceHolder 2"/>
          <p:cNvSpPr>
            <a:spLocks noGrp="1"/>
          </p:cNvSpPr>
          <p:nvPr>
            <p:ph type="title"/>
          </p:nvPr>
        </p:nvSpPr>
        <p:spPr>
          <a:xfrm rot="16200000">
            <a:off x="-1703520" y="2545200"/>
            <a:ext cx="4302000" cy="2059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41" name="PlaceHolder 3"/>
          <p:cNvSpPr>
            <a:spLocks noGrp="1"/>
          </p:cNvSpPr>
          <p:nvPr>
            <p:ph type="title"/>
          </p:nvPr>
        </p:nvSpPr>
        <p:spPr>
          <a:xfrm>
            <a:off x="1664640" y="3301920"/>
            <a:ext cx="1861920" cy="3193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42" name="PlaceHolder 4"/>
          <p:cNvSpPr>
            <a:spLocks noGrp="1"/>
          </p:cNvSpPr>
          <p:nvPr>
            <p:ph type="title"/>
          </p:nvPr>
        </p:nvSpPr>
        <p:spPr>
          <a:xfrm>
            <a:off x="3931560" y="1087560"/>
            <a:ext cx="1861920" cy="3193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43" name="PlaceHolder 5"/>
          <p:cNvSpPr>
            <a:spLocks noGrp="1"/>
          </p:cNvSpPr>
          <p:nvPr>
            <p:ph type="title"/>
          </p:nvPr>
        </p:nvSpPr>
        <p:spPr>
          <a:xfrm>
            <a:off x="6198480" y="3301920"/>
            <a:ext cx="1861920" cy="3193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44"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1500840" y="1490400"/>
            <a:ext cx="3214440" cy="3193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82" name="PlaceHolder 2"/>
          <p:cNvSpPr>
            <a:spLocks noGrp="1"/>
          </p:cNvSpPr>
          <p:nvPr>
            <p:ph type="title"/>
          </p:nvPr>
        </p:nvSpPr>
        <p:spPr>
          <a:xfrm>
            <a:off x="2826360" y="1282680"/>
            <a:ext cx="563040" cy="354600"/>
          </a:xfrm>
          <a:prstGeom prst="rect">
            <a:avLst/>
          </a:prstGeom>
        </p:spPr>
        <p:txBody>
          <a:bodyPr tIns="91440" bIns="91440" anchor="b">
            <a:noAutofit/>
          </a:bodyPr>
          <a:p>
            <a:pPr algn="ctr">
              <a:lnSpc>
                <a:spcPct val="100000"/>
              </a:lnSpc>
            </a:pPr>
            <a:r>
              <a:rPr b="0" lang="en-US" sz="1400" spc="-1" strike="noStrike">
                <a:solidFill>
                  <a:srgbClr val="cadcdc"/>
                </a:solidFill>
                <a:latin typeface="Raleway Black"/>
                <a:ea typeface="Raleway Black"/>
              </a:rPr>
              <a:t>xx%</a:t>
            </a:r>
            <a:endParaRPr b="0" lang="en-US" sz="1400" spc="-1" strike="noStrike">
              <a:solidFill>
                <a:srgbClr val="000000"/>
              </a:solidFill>
              <a:latin typeface="Arial"/>
            </a:endParaRPr>
          </a:p>
        </p:txBody>
      </p:sp>
      <p:sp>
        <p:nvSpPr>
          <p:cNvPr id="83" name="CustomShape 3"/>
          <p:cNvSpPr/>
          <p:nvPr/>
        </p:nvSpPr>
        <p:spPr>
          <a:xfrm>
            <a:off x="333720" y="-47880"/>
            <a:ext cx="227160" cy="5238720"/>
          </a:xfrm>
          <a:prstGeom prst="rect">
            <a:avLst/>
          </a:prstGeom>
          <a:solidFill>
            <a:srgbClr val="cadcdc"/>
          </a:solidFill>
          <a:ln>
            <a:noFill/>
          </a:ln>
        </p:spPr>
        <p:style>
          <a:lnRef idx="0"/>
          <a:fillRef idx="0"/>
          <a:effectRef idx="0"/>
          <a:fontRef idx="minor"/>
        </p:style>
      </p:sp>
      <p:sp>
        <p:nvSpPr>
          <p:cNvPr id="84" name="PlaceHolder 4"/>
          <p:cNvSpPr>
            <a:spLocks noGrp="1"/>
          </p:cNvSpPr>
          <p:nvPr>
            <p:ph type="title"/>
          </p:nvPr>
        </p:nvSpPr>
        <p:spPr>
          <a:xfrm rot="16200000">
            <a:off x="-1703520" y="2548800"/>
            <a:ext cx="4302000" cy="2059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85" name="PlaceHolder 5"/>
          <p:cNvSpPr>
            <a:spLocks noGrp="1"/>
          </p:cNvSpPr>
          <p:nvPr>
            <p:ph type="title"/>
          </p:nvPr>
        </p:nvSpPr>
        <p:spPr>
          <a:xfrm>
            <a:off x="1500840" y="2460960"/>
            <a:ext cx="3214440" cy="3193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86" name="PlaceHolder 6"/>
          <p:cNvSpPr>
            <a:spLocks noGrp="1"/>
          </p:cNvSpPr>
          <p:nvPr>
            <p:ph type="title"/>
          </p:nvPr>
        </p:nvSpPr>
        <p:spPr>
          <a:xfrm>
            <a:off x="2826360" y="2253240"/>
            <a:ext cx="563040" cy="354600"/>
          </a:xfrm>
          <a:prstGeom prst="rect">
            <a:avLst/>
          </a:prstGeom>
        </p:spPr>
        <p:txBody>
          <a:bodyPr tIns="91440" bIns="91440" anchor="b">
            <a:noAutofit/>
          </a:bodyPr>
          <a:p>
            <a:pPr algn="ctr">
              <a:lnSpc>
                <a:spcPct val="100000"/>
              </a:lnSpc>
            </a:pPr>
            <a:r>
              <a:rPr b="0" lang="en-US" sz="1400" spc="-1" strike="noStrike">
                <a:solidFill>
                  <a:srgbClr val="cadcdc"/>
                </a:solidFill>
                <a:latin typeface="Raleway Black"/>
                <a:ea typeface="Raleway Black"/>
              </a:rPr>
              <a:t>xx%</a:t>
            </a:r>
            <a:endParaRPr b="0" lang="en-US" sz="1400" spc="-1" strike="noStrike">
              <a:solidFill>
                <a:srgbClr val="000000"/>
              </a:solidFill>
              <a:latin typeface="Arial"/>
            </a:endParaRPr>
          </a:p>
        </p:txBody>
      </p:sp>
      <p:sp>
        <p:nvSpPr>
          <p:cNvPr id="87" name="PlaceHolder 7"/>
          <p:cNvSpPr>
            <a:spLocks noGrp="1"/>
          </p:cNvSpPr>
          <p:nvPr>
            <p:ph type="title"/>
          </p:nvPr>
        </p:nvSpPr>
        <p:spPr>
          <a:xfrm>
            <a:off x="1500840" y="3431160"/>
            <a:ext cx="3214440" cy="3193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88" name="PlaceHolder 8"/>
          <p:cNvSpPr>
            <a:spLocks noGrp="1"/>
          </p:cNvSpPr>
          <p:nvPr>
            <p:ph type="title"/>
          </p:nvPr>
        </p:nvSpPr>
        <p:spPr>
          <a:xfrm>
            <a:off x="2826360" y="3223800"/>
            <a:ext cx="563040" cy="354600"/>
          </a:xfrm>
          <a:prstGeom prst="rect">
            <a:avLst/>
          </a:prstGeom>
        </p:spPr>
        <p:txBody>
          <a:bodyPr tIns="91440" bIns="91440" anchor="b">
            <a:noAutofit/>
          </a:bodyPr>
          <a:p>
            <a:pPr algn="ctr">
              <a:lnSpc>
                <a:spcPct val="100000"/>
              </a:lnSpc>
            </a:pPr>
            <a:r>
              <a:rPr b="0" lang="en-US" sz="1400" spc="-1" strike="noStrike">
                <a:solidFill>
                  <a:srgbClr val="cadcdc"/>
                </a:solidFill>
                <a:latin typeface="Raleway Black"/>
                <a:ea typeface="Raleway Black"/>
              </a:rPr>
              <a:t>xx%</a:t>
            </a:r>
            <a:endParaRPr b="0" lang="en-US" sz="1400" spc="-1" strike="noStrike">
              <a:solidFill>
                <a:srgbClr val="000000"/>
              </a:solidFill>
              <a:latin typeface="Arial"/>
            </a:endParaRPr>
          </a:p>
        </p:txBody>
      </p:sp>
      <p:sp>
        <p:nvSpPr>
          <p:cNvPr id="89" name="PlaceHolder 9"/>
          <p:cNvSpPr>
            <a:spLocks noGrp="1"/>
          </p:cNvSpPr>
          <p:nvPr>
            <p:ph type="title"/>
          </p:nvPr>
        </p:nvSpPr>
        <p:spPr>
          <a:xfrm>
            <a:off x="5004360" y="1490400"/>
            <a:ext cx="3214440" cy="3193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90" name="PlaceHolder 10"/>
          <p:cNvSpPr>
            <a:spLocks noGrp="1"/>
          </p:cNvSpPr>
          <p:nvPr>
            <p:ph type="title"/>
          </p:nvPr>
        </p:nvSpPr>
        <p:spPr>
          <a:xfrm>
            <a:off x="6329880" y="1282680"/>
            <a:ext cx="563040" cy="354600"/>
          </a:xfrm>
          <a:prstGeom prst="rect">
            <a:avLst/>
          </a:prstGeom>
        </p:spPr>
        <p:txBody>
          <a:bodyPr tIns="91440" bIns="91440" anchor="b">
            <a:noAutofit/>
          </a:bodyPr>
          <a:p>
            <a:pPr algn="ctr">
              <a:lnSpc>
                <a:spcPct val="100000"/>
              </a:lnSpc>
            </a:pPr>
            <a:r>
              <a:rPr b="0" lang="en-US" sz="1400" spc="-1" strike="noStrike">
                <a:solidFill>
                  <a:srgbClr val="cadcdc"/>
                </a:solidFill>
                <a:latin typeface="Raleway Black"/>
                <a:ea typeface="Raleway Black"/>
              </a:rPr>
              <a:t>xx%</a:t>
            </a:r>
            <a:endParaRPr b="0" lang="en-US" sz="1400" spc="-1" strike="noStrike">
              <a:solidFill>
                <a:srgbClr val="000000"/>
              </a:solidFill>
              <a:latin typeface="Arial"/>
            </a:endParaRPr>
          </a:p>
        </p:txBody>
      </p:sp>
      <p:sp>
        <p:nvSpPr>
          <p:cNvPr id="91" name="PlaceHolder 11"/>
          <p:cNvSpPr>
            <a:spLocks noGrp="1"/>
          </p:cNvSpPr>
          <p:nvPr>
            <p:ph type="title"/>
          </p:nvPr>
        </p:nvSpPr>
        <p:spPr>
          <a:xfrm>
            <a:off x="5004360" y="2460960"/>
            <a:ext cx="3214440" cy="3193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92" name="PlaceHolder 12"/>
          <p:cNvSpPr>
            <a:spLocks noGrp="1"/>
          </p:cNvSpPr>
          <p:nvPr>
            <p:ph type="title"/>
          </p:nvPr>
        </p:nvSpPr>
        <p:spPr>
          <a:xfrm>
            <a:off x="6329880" y="2253240"/>
            <a:ext cx="563040" cy="354600"/>
          </a:xfrm>
          <a:prstGeom prst="rect">
            <a:avLst/>
          </a:prstGeom>
        </p:spPr>
        <p:txBody>
          <a:bodyPr tIns="91440" bIns="91440" anchor="b">
            <a:noAutofit/>
          </a:bodyPr>
          <a:p>
            <a:pPr algn="ctr">
              <a:lnSpc>
                <a:spcPct val="100000"/>
              </a:lnSpc>
            </a:pPr>
            <a:r>
              <a:rPr b="0" lang="en-US" sz="1400" spc="-1" strike="noStrike">
                <a:solidFill>
                  <a:srgbClr val="cadcdc"/>
                </a:solidFill>
                <a:latin typeface="Raleway Black"/>
                <a:ea typeface="Raleway Black"/>
              </a:rPr>
              <a:t>xx%</a:t>
            </a:r>
            <a:endParaRPr b="0" lang="en-US" sz="1400" spc="-1" strike="noStrike">
              <a:solidFill>
                <a:srgbClr val="000000"/>
              </a:solidFill>
              <a:latin typeface="Arial"/>
            </a:endParaRPr>
          </a:p>
        </p:txBody>
      </p:sp>
      <p:sp>
        <p:nvSpPr>
          <p:cNvPr id="93" name="PlaceHolder 13"/>
          <p:cNvSpPr>
            <a:spLocks noGrp="1"/>
          </p:cNvSpPr>
          <p:nvPr>
            <p:ph type="title"/>
          </p:nvPr>
        </p:nvSpPr>
        <p:spPr>
          <a:xfrm>
            <a:off x="5004360" y="3431160"/>
            <a:ext cx="3214440" cy="3193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94" name="PlaceHolder 14"/>
          <p:cNvSpPr>
            <a:spLocks noGrp="1"/>
          </p:cNvSpPr>
          <p:nvPr>
            <p:ph type="title"/>
          </p:nvPr>
        </p:nvSpPr>
        <p:spPr>
          <a:xfrm>
            <a:off x="6329880" y="3223800"/>
            <a:ext cx="563040" cy="354600"/>
          </a:xfrm>
          <a:prstGeom prst="rect">
            <a:avLst/>
          </a:prstGeom>
        </p:spPr>
        <p:txBody>
          <a:bodyPr tIns="91440" bIns="91440" anchor="b">
            <a:noAutofit/>
          </a:bodyPr>
          <a:p>
            <a:pPr algn="ctr">
              <a:lnSpc>
                <a:spcPct val="100000"/>
              </a:lnSpc>
            </a:pPr>
            <a:r>
              <a:rPr b="0" lang="en-US" sz="1400" spc="-1" strike="noStrike">
                <a:solidFill>
                  <a:srgbClr val="cadcdc"/>
                </a:solidFill>
                <a:latin typeface="Raleway Black"/>
                <a:ea typeface="Raleway Black"/>
              </a:rPr>
              <a:t>xx%</a:t>
            </a:r>
            <a:endParaRPr b="0" lang="en-US" sz="1400" spc="-1" strike="noStrike">
              <a:solidFill>
                <a:srgbClr val="000000"/>
              </a:solidFill>
              <a:latin typeface="Arial"/>
            </a:endParaRPr>
          </a:p>
        </p:txBody>
      </p:sp>
      <p:sp>
        <p:nvSpPr>
          <p:cNvPr id="95" name="PlaceHolder 1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132" name="PlaceHolder 1"/>
          <p:cNvSpPr>
            <a:spLocks noGrp="1"/>
          </p:cNvSpPr>
          <p:nvPr>
            <p:ph type="title"/>
          </p:nvPr>
        </p:nvSpPr>
        <p:spPr>
          <a:xfrm>
            <a:off x="5521680" y="2426040"/>
            <a:ext cx="4958640" cy="643680"/>
          </a:xfrm>
          <a:prstGeom prst="rect">
            <a:avLst/>
          </a:prstGeom>
        </p:spPr>
        <p:txBody>
          <a:bodyPr tIns="91440" bIns="9144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3" name="PlaceHolder 2"/>
          <p:cNvSpPr>
            <a:spLocks noGrp="1"/>
          </p:cNvSpPr>
          <p:nvPr>
            <p:ph type="title"/>
          </p:nvPr>
        </p:nvSpPr>
        <p:spPr>
          <a:xfrm>
            <a:off x="5521680" y="2210400"/>
            <a:ext cx="1653840" cy="354600"/>
          </a:xfrm>
          <a:prstGeom prst="rect">
            <a:avLst/>
          </a:prstGeom>
        </p:spPr>
        <p:txBody>
          <a:bodyPr tIns="91440" bIns="91440" anchor="b">
            <a:noAutofit/>
          </a:bodyPr>
          <a:p>
            <a:pPr>
              <a:lnSpc>
                <a:spcPct val="100000"/>
              </a:lnSpc>
            </a:pPr>
            <a:r>
              <a:rPr b="0" lang="en-US" sz="3600" spc="-1" strike="noStrike">
                <a:solidFill>
                  <a:srgbClr val="cadcdc"/>
                </a:solidFill>
                <a:latin typeface="Raleway Black"/>
                <a:ea typeface="Raleway Black"/>
              </a:rPr>
              <a:t>xx%</a:t>
            </a:r>
            <a:endParaRPr b="0" lang="en-US" sz="3600" spc="-1" strike="noStrike">
              <a:solidFill>
                <a:srgbClr val="000000"/>
              </a:solidFill>
              <a:latin typeface="Arial"/>
            </a:endParaRPr>
          </a:p>
        </p:txBody>
      </p:sp>
      <p:sp>
        <p:nvSpPr>
          <p:cNvPr id="134"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fdfd"/>
        </a:solidFill>
      </p:bgPr>
    </p:bg>
    <p:spTree>
      <p:nvGrpSpPr>
        <p:cNvPr id="1" name=""/>
        <p:cNvGrpSpPr/>
        <p:nvPr/>
      </p:nvGrpSpPr>
      <p:grpSpPr>
        <a:xfrm>
          <a:off x="0" y="0"/>
          <a:ext cx="0" cy="0"/>
          <a:chOff x="0" y="0"/>
          <a:chExt cx="0" cy="0"/>
        </a:xfrm>
      </p:grpSpPr>
      <p:sp>
        <p:nvSpPr>
          <p:cNvPr id="171" name="CustomShape 1"/>
          <p:cNvSpPr/>
          <p:nvPr/>
        </p:nvSpPr>
        <p:spPr>
          <a:xfrm>
            <a:off x="333720" y="-47880"/>
            <a:ext cx="227160" cy="5238720"/>
          </a:xfrm>
          <a:prstGeom prst="rect">
            <a:avLst/>
          </a:prstGeom>
          <a:solidFill>
            <a:srgbClr val="cadcdc"/>
          </a:solidFill>
          <a:ln>
            <a:noFill/>
          </a:ln>
        </p:spPr>
        <p:style>
          <a:lnRef idx="0"/>
          <a:fillRef idx="0"/>
          <a:effectRef idx="0"/>
          <a:fontRef idx="minor"/>
        </p:style>
      </p:sp>
      <p:sp>
        <p:nvSpPr>
          <p:cNvPr id="172" name="PlaceHolder 2"/>
          <p:cNvSpPr>
            <a:spLocks noGrp="1"/>
          </p:cNvSpPr>
          <p:nvPr>
            <p:ph type="title"/>
          </p:nvPr>
        </p:nvSpPr>
        <p:spPr>
          <a:xfrm rot="16200000">
            <a:off x="-1703520" y="2545200"/>
            <a:ext cx="4302000" cy="205920"/>
          </a:xfrm>
          <a:prstGeom prst="rect">
            <a:avLst/>
          </a:prstGeom>
        </p:spPr>
        <p:txBody>
          <a:bodyPr tIns="91440" bIns="91440" anchor="ctr">
            <a:noAutofit/>
          </a:bodyPr>
          <a:p>
            <a:r>
              <a:rPr b="0" lang="en-US" sz="900" spc="-1" strike="noStrike">
                <a:solidFill>
                  <a:srgbClr val="000000"/>
                </a:solidFill>
                <a:latin typeface="Arial"/>
              </a:rPr>
              <a:t>Click to edit the title text format</a:t>
            </a:r>
            <a:endParaRPr b="0" lang="en-US" sz="900" spc="-1" strike="noStrike">
              <a:solidFill>
                <a:srgbClr val="000000"/>
              </a:solidFill>
              <a:latin typeface="Arial"/>
            </a:endParaRPr>
          </a:p>
        </p:txBody>
      </p:sp>
      <p:sp>
        <p:nvSpPr>
          <p:cNvPr id="173"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9.xml"/>
</Relationships>
</file>

<file path=ppt/slides/_rels/slide4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4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9.xml"/>
</Relationships>
</file>

<file path=ppt/slides/_rels/slide4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49.xml"/>
</Relationships>
</file>

<file path=ppt/slides/_rels/slide5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4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49.xml"/>
</Relationships>
</file>

<file path=ppt/slides/_rels/slide5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49.xml"/>
</Relationships>
</file>

<file path=ppt/slides/_rels/slide5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4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9.xml"/>
</Relationships>
</file>

<file path=ppt/slides/_rels/slide5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49.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49.xml"/>
</Relationships>
</file>

<file path=ppt/slides/_rels/slide6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49.xml"/>
</Relationships>
</file>

<file path=ppt/slides/_rels/slide67.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49.xml"/>
</Relationships>
</file>

<file path=ppt/slides/_rels/slide6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49.xml"/>
</Relationships>
</file>

<file path=ppt/slides/_rels/slide6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0" name="TextShape 1"/>
          <p:cNvSpPr txBox="1"/>
          <p:nvPr/>
        </p:nvSpPr>
        <p:spPr>
          <a:xfrm>
            <a:off x="2883240" y="1961640"/>
            <a:ext cx="3377160" cy="646920"/>
          </a:xfrm>
          <a:prstGeom prst="rect">
            <a:avLst/>
          </a:prstGeom>
          <a:noFill/>
          <a:ln>
            <a:noFill/>
          </a:ln>
        </p:spPr>
        <p:txBody>
          <a:bodyPr tIns="91440" bIns="91440" anchor="b">
            <a:noAutofit/>
          </a:bodyPr>
          <a:p>
            <a:pPr algn="ctr">
              <a:lnSpc>
                <a:spcPct val="100000"/>
              </a:lnSpc>
              <a:tabLst>
                <a:tab algn="l" pos="0"/>
              </a:tabLst>
            </a:pPr>
            <a:r>
              <a:rPr b="0" lang="en" sz="3000" spc="-1" strike="noStrike">
                <a:solidFill>
                  <a:srgbClr val="2a4040"/>
                </a:solidFill>
                <a:latin typeface="Raleway Black"/>
                <a:ea typeface="Raleway Black"/>
              </a:rPr>
              <a:t>ASSIGNMENT II</a:t>
            </a:r>
            <a:endParaRPr b="0" lang="en-US" sz="3000" spc="-1" strike="noStrike">
              <a:solidFill>
                <a:srgbClr val="000000"/>
              </a:solidFill>
              <a:latin typeface="Arial"/>
            </a:endParaRPr>
          </a:p>
        </p:txBody>
      </p:sp>
      <p:sp>
        <p:nvSpPr>
          <p:cNvPr id="211" name="CustomShape 2"/>
          <p:cNvSpPr/>
          <p:nvPr/>
        </p:nvSpPr>
        <p:spPr>
          <a:xfrm>
            <a:off x="3411000" y="1395720"/>
            <a:ext cx="2321280" cy="360"/>
          </a:xfrm>
          <a:custGeom>
            <a:avLst/>
            <a:gdLst/>
            <a:ahLst/>
            <a:rect l="l" t="t" r="r" b="b"/>
            <a:pathLst>
              <a:path w="21600" h="21600">
                <a:moveTo>
                  <a:pt x="0" y="0"/>
                </a:moveTo>
                <a:lnTo>
                  <a:pt x="21600" y="21600"/>
                </a:lnTo>
              </a:path>
            </a:pathLst>
          </a:custGeom>
          <a:noFill/>
          <a:ln w="9360">
            <a:solidFill>
              <a:srgbClr val="ffffff"/>
            </a:solidFill>
            <a:prstDash val="dot"/>
            <a:round/>
          </a:ln>
        </p:spPr>
        <p:style>
          <a:lnRef idx="0"/>
          <a:fillRef idx="0"/>
          <a:effectRef idx="0"/>
          <a:fontRef idx="minor"/>
        </p:style>
      </p:sp>
      <p:sp>
        <p:nvSpPr>
          <p:cNvPr id="212" name="CustomShape 3"/>
          <p:cNvSpPr/>
          <p:nvPr/>
        </p:nvSpPr>
        <p:spPr>
          <a:xfrm>
            <a:off x="3411000" y="3003840"/>
            <a:ext cx="2321280" cy="360"/>
          </a:xfrm>
          <a:custGeom>
            <a:avLst/>
            <a:gdLst/>
            <a:ahLst/>
            <a:rect l="l" t="t" r="r" b="b"/>
            <a:pathLst>
              <a:path w="21600" h="21600">
                <a:moveTo>
                  <a:pt x="0" y="0"/>
                </a:moveTo>
                <a:lnTo>
                  <a:pt x="21600" y="21600"/>
                </a:lnTo>
              </a:path>
            </a:pathLst>
          </a:custGeom>
          <a:noFill/>
          <a:ln w="9360">
            <a:solidFill>
              <a:srgbClr val="ffffff"/>
            </a:solidFill>
            <a:prstDash val="dot"/>
            <a:round/>
          </a:ln>
        </p:spPr>
        <p:style>
          <a:lnRef idx="0"/>
          <a:fillRef idx="0"/>
          <a:effectRef idx="0"/>
          <a:fontRef idx="minor"/>
        </p:style>
      </p:sp>
      <p:sp>
        <p:nvSpPr>
          <p:cNvPr id="213" name="TextShape 4"/>
          <p:cNvSpPr txBox="1"/>
          <p:nvPr/>
        </p:nvSpPr>
        <p:spPr>
          <a:xfrm>
            <a:off x="2910600" y="2483640"/>
            <a:ext cx="3322080" cy="374760"/>
          </a:xfrm>
          <a:prstGeom prst="rect">
            <a:avLst/>
          </a:prstGeom>
          <a:noFill/>
          <a:ln>
            <a:noFill/>
          </a:ln>
        </p:spPr>
        <p:txBody>
          <a:bodyPr tIns="91440" bIns="91440">
            <a:noAutofit/>
          </a:bodyPr>
          <a:p>
            <a:pPr marL="457200" indent="-304560" algn="ctr">
              <a:lnSpc>
                <a:spcPct val="100000"/>
              </a:lnSpc>
              <a:tabLst>
                <a:tab algn="l" pos="0"/>
              </a:tabLst>
            </a:pPr>
            <a:r>
              <a:rPr b="0" lang="en-VN" sz="1200" spc="-1" strike="noStrike">
                <a:solidFill>
                  <a:srgbClr val="2a4040"/>
                </a:solidFill>
                <a:latin typeface="Raleway"/>
                <a:ea typeface="Raleway"/>
              </a:rPr>
              <a:t>BANK TRANSACTION DATABASE</a:t>
            </a:r>
            <a:endParaRPr b="0" lang="en-US" sz="1200" spc="-1" strike="noStrike">
              <a:latin typeface="Arial"/>
            </a:endParaRPr>
          </a:p>
        </p:txBody>
      </p:sp>
    </p:spTree>
  </p:cSld>
  <p:transition spd="med">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COMPLETE IMPLEMENTATION OF THE DATABASE TO DBMS</a:t>
            </a:r>
            <a:endParaRPr b="0" lang="en-US" sz="900" spc="-1" strike="noStrike">
              <a:solidFill>
                <a:srgbClr val="000000"/>
              </a:solidFill>
              <a:latin typeface="Arial"/>
            </a:endParaRPr>
          </a:p>
        </p:txBody>
      </p:sp>
      <p:sp>
        <p:nvSpPr>
          <p:cNvPr id="259"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CardTransaction Relation</a:t>
            </a:r>
            <a:endParaRPr b="0" lang="en-US" sz="1400" spc="-1" strike="noStrike">
              <a:latin typeface="Arial"/>
            </a:endParaRPr>
          </a:p>
        </p:txBody>
      </p:sp>
      <p:pic>
        <p:nvPicPr>
          <p:cNvPr id="260" name="Picture 3" descr=""/>
          <p:cNvPicPr/>
          <p:nvPr/>
        </p:nvPicPr>
        <p:blipFill>
          <a:blip r:embed="rId1"/>
          <a:stretch/>
        </p:blipFill>
        <p:spPr>
          <a:xfrm>
            <a:off x="765360" y="2960640"/>
            <a:ext cx="6730560" cy="1371240"/>
          </a:xfrm>
          <a:prstGeom prst="rect">
            <a:avLst/>
          </a:prstGeom>
          <a:ln>
            <a:noFill/>
          </a:ln>
        </p:spPr>
      </p:pic>
      <p:pic>
        <p:nvPicPr>
          <p:cNvPr id="261" name="Picture 6" descr=""/>
          <p:cNvPicPr/>
          <p:nvPr/>
        </p:nvPicPr>
        <p:blipFill>
          <a:blip r:embed="rId2"/>
          <a:stretch/>
        </p:blipFill>
        <p:spPr>
          <a:xfrm>
            <a:off x="765360" y="811440"/>
            <a:ext cx="6566400" cy="1806840"/>
          </a:xfrm>
          <a:prstGeom prst="rect">
            <a:avLst/>
          </a:prstGeom>
          <a:ln>
            <a:noFill/>
          </a:ln>
        </p:spPr>
      </p:pic>
    </p:spTree>
  </p:cSld>
  <p:transition spd="med">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COMPLETE IMPLEMENTATION OF THE DATABASE TO DBMS</a:t>
            </a:r>
            <a:endParaRPr b="0" lang="en-US" sz="900" spc="-1" strike="noStrike">
              <a:solidFill>
                <a:srgbClr val="000000"/>
              </a:solidFill>
              <a:latin typeface="Arial"/>
            </a:endParaRPr>
          </a:p>
        </p:txBody>
      </p:sp>
      <p:sp>
        <p:nvSpPr>
          <p:cNvPr id="263"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OnlAccTransaction Relation</a:t>
            </a:r>
            <a:endParaRPr b="0" lang="en-US" sz="1400" spc="-1" strike="noStrike">
              <a:latin typeface="Arial"/>
            </a:endParaRPr>
          </a:p>
        </p:txBody>
      </p:sp>
      <p:pic>
        <p:nvPicPr>
          <p:cNvPr id="264" name="Picture 3" descr=""/>
          <p:cNvPicPr/>
          <p:nvPr/>
        </p:nvPicPr>
        <p:blipFill>
          <a:blip r:embed="rId1"/>
          <a:stretch/>
        </p:blipFill>
        <p:spPr>
          <a:xfrm>
            <a:off x="765360" y="797400"/>
            <a:ext cx="6765480" cy="2099880"/>
          </a:xfrm>
          <a:prstGeom prst="rect">
            <a:avLst/>
          </a:prstGeom>
          <a:ln>
            <a:noFill/>
          </a:ln>
        </p:spPr>
      </p:pic>
      <p:pic>
        <p:nvPicPr>
          <p:cNvPr id="265" name="Picture 6" descr=""/>
          <p:cNvPicPr/>
          <p:nvPr/>
        </p:nvPicPr>
        <p:blipFill>
          <a:blip r:embed="rId2"/>
          <a:stretch/>
        </p:blipFill>
        <p:spPr>
          <a:xfrm>
            <a:off x="765360" y="3046320"/>
            <a:ext cx="6197400" cy="1701360"/>
          </a:xfrm>
          <a:prstGeom prst="rect">
            <a:avLst/>
          </a:prstGeom>
          <a:ln>
            <a:noFill/>
          </a:ln>
        </p:spPr>
      </p:pic>
    </p:spTree>
  </p:cSld>
  <p:transition spd="med">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COMPLETE IMPLEMENTATION OF THE DATABASE TO DBMS</a:t>
            </a:r>
            <a:endParaRPr b="0" lang="en-US" sz="900" spc="-1" strike="noStrike">
              <a:solidFill>
                <a:srgbClr val="000000"/>
              </a:solidFill>
              <a:latin typeface="Arial"/>
            </a:endParaRPr>
          </a:p>
        </p:txBody>
      </p:sp>
      <p:sp>
        <p:nvSpPr>
          <p:cNvPr id="267"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OffAccTransaction Relation</a:t>
            </a:r>
            <a:endParaRPr b="0" lang="en-US" sz="1400" spc="-1" strike="noStrike">
              <a:latin typeface="Arial"/>
            </a:endParaRPr>
          </a:p>
        </p:txBody>
      </p:sp>
      <p:pic>
        <p:nvPicPr>
          <p:cNvPr id="268" name="Picture 3" descr=""/>
          <p:cNvPicPr/>
          <p:nvPr/>
        </p:nvPicPr>
        <p:blipFill>
          <a:blip r:embed="rId1"/>
          <a:stretch/>
        </p:blipFill>
        <p:spPr>
          <a:xfrm>
            <a:off x="765360" y="941760"/>
            <a:ext cx="6084000" cy="1890720"/>
          </a:xfrm>
          <a:prstGeom prst="rect">
            <a:avLst/>
          </a:prstGeom>
          <a:ln>
            <a:noFill/>
          </a:ln>
        </p:spPr>
      </p:pic>
      <p:pic>
        <p:nvPicPr>
          <p:cNvPr id="269" name="Picture 6" descr=""/>
          <p:cNvPicPr/>
          <p:nvPr/>
        </p:nvPicPr>
        <p:blipFill>
          <a:blip r:embed="rId2"/>
          <a:stretch/>
        </p:blipFill>
        <p:spPr>
          <a:xfrm>
            <a:off x="765360" y="3407760"/>
            <a:ext cx="7733880" cy="952200"/>
          </a:xfrm>
          <a:prstGeom prst="rect">
            <a:avLst/>
          </a:prstGeom>
          <a:ln>
            <a:noFill/>
          </a:ln>
        </p:spPr>
      </p:pic>
    </p:spTree>
  </p:cSld>
  <p:transition spd="med">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1548000" y="1076400"/>
            <a:ext cx="7595640" cy="2887560"/>
          </a:xfrm>
          <a:prstGeom prst="rect">
            <a:avLst/>
          </a:prstGeom>
          <a:solidFill>
            <a:srgbClr val="cadcdc"/>
          </a:solidFill>
          <a:ln>
            <a:noFill/>
          </a:ln>
        </p:spPr>
        <p:style>
          <a:lnRef idx="0"/>
          <a:fillRef idx="0"/>
          <a:effectRef idx="0"/>
          <a:fontRef idx="minor"/>
        </p:style>
      </p:sp>
      <p:sp>
        <p:nvSpPr>
          <p:cNvPr id="271" name="TextShape 2"/>
          <p:cNvSpPr txBox="1"/>
          <p:nvPr/>
        </p:nvSpPr>
        <p:spPr>
          <a:xfrm>
            <a:off x="5521680" y="2577960"/>
            <a:ext cx="3621960" cy="643680"/>
          </a:xfrm>
          <a:prstGeom prst="rect">
            <a:avLst/>
          </a:prstGeom>
          <a:noFill/>
          <a:ln>
            <a:noFill/>
          </a:ln>
        </p:spPr>
        <p:txBody>
          <a:bodyPr tIns="91440" bIns="91440" anchor="ctr">
            <a:noAutofit/>
          </a:bodyPr>
          <a:p>
            <a:pPr>
              <a:lnSpc>
                <a:spcPct val="100000"/>
              </a:lnSpc>
            </a:pPr>
            <a:r>
              <a:rPr b="0" lang="en-US" sz="1800" spc="-1" strike="noStrike">
                <a:solidFill>
                  <a:srgbClr val="2a4040"/>
                </a:solidFill>
                <a:latin typeface="Raleway Black"/>
                <a:ea typeface="Raleway Black"/>
              </a:rPr>
              <a:t>THE NORMAL FORM (NF) AND SOLUTIONS FOR IM-PROVING THE NF</a:t>
            </a:r>
            <a:endParaRPr b="0" lang="en-US" sz="1800" spc="-1" strike="noStrike">
              <a:solidFill>
                <a:srgbClr val="000000"/>
              </a:solidFill>
              <a:latin typeface="Arial"/>
            </a:endParaRPr>
          </a:p>
        </p:txBody>
      </p:sp>
      <p:sp>
        <p:nvSpPr>
          <p:cNvPr id="272" name="TextShape 3"/>
          <p:cNvSpPr txBox="1"/>
          <p:nvPr/>
        </p:nvSpPr>
        <p:spPr>
          <a:xfrm>
            <a:off x="5521680" y="2210400"/>
            <a:ext cx="1653840" cy="354600"/>
          </a:xfrm>
          <a:prstGeom prst="rect">
            <a:avLst/>
          </a:prstGeom>
          <a:noFill/>
          <a:ln>
            <a:noFill/>
          </a:ln>
        </p:spPr>
        <p:txBody>
          <a:bodyPr tIns="91440" bIns="91440" anchor="b">
            <a:noAutofit/>
          </a:bodyPr>
          <a:p>
            <a:pPr>
              <a:lnSpc>
                <a:spcPct val="100000"/>
              </a:lnSpc>
              <a:tabLst>
                <a:tab algn="l" pos="0"/>
              </a:tabLst>
            </a:pPr>
            <a:r>
              <a:rPr b="0" lang="en" sz="3600" spc="-1" strike="noStrike">
                <a:solidFill>
                  <a:srgbClr val="2a4040"/>
                </a:solidFill>
                <a:latin typeface="Raleway Black"/>
                <a:ea typeface="Raleway Black"/>
              </a:rPr>
              <a:t>02</a:t>
            </a:r>
            <a:endParaRPr b="0" lang="en-US" sz="3600" spc="-1" strike="noStrike">
              <a:solidFill>
                <a:srgbClr val="000000"/>
              </a:solidFill>
              <a:latin typeface="Arial"/>
            </a:endParaRPr>
          </a:p>
        </p:txBody>
      </p:sp>
      <p:pic>
        <p:nvPicPr>
          <p:cNvPr id="273" name="Google Shape;183;p25" descr=""/>
          <p:cNvPicPr/>
          <p:nvPr/>
        </p:nvPicPr>
        <p:blipFill>
          <a:blip r:embed="rId1"/>
          <a:srcRect l="16962" t="0" r="0" b="0"/>
          <a:stretch/>
        </p:blipFill>
        <p:spPr>
          <a:xfrm>
            <a:off x="970920" y="1191240"/>
            <a:ext cx="3319200" cy="2647080"/>
          </a:xfrm>
          <a:prstGeom prst="rect">
            <a:avLst/>
          </a:prstGeom>
          <a:ln>
            <a:noFill/>
          </a:ln>
        </p:spPr>
      </p:pic>
    </p:spTree>
  </p:cSld>
  <p:transition spd="med">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275"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Dependencies</a:t>
            </a:r>
            <a:endParaRPr b="0" lang="en-US" sz="1400" spc="-1" strike="noStrike">
              <a:latin typeface="Arial"/>
            </a:endParaRPr>
          </a:p>
        </p:txBody>
      </p:sp>
      <p:sp>
        <p:nvSpPr>
          <p:cNvPr id="276" name="TextShape 3"/>
          <p:cNvSpPr txBox="1"/>
          <p:nvPr/>
        </p:nvSpPr>
        <p:spPr>
          <a:xfrm>
            <a:off x="4572000" y="2278440"/>
            <a:ext cx="395028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C_ID → {CName, Age, Email, Phone, Address}</a:t>
            </a:r>
            <a:endParaRPr b="0" lang="en-US" sz="1400" spc="-1" strike="noStrike">
              <a:latin typeface="Arial"/>
            </a:endParaRPr>
          </a:p>
        </p:txBody>
      </p:sp>
      <p:pic>
        <p:nvPicPr>
          <p:cNvPr id="277" name="Picture 3" descr=""/>
          <p:cNvPicPr/>
          <p:nvPr/>
        </p:nvPicPr>
        <p:blipFill>
          <a:blip r:embed="rId1"/>
          <a:stretch/>
        </p:blipFill>
        <p:spPr>
          <a:xfrm>
            <a:off x="1777320" y="1653120"/>
            <a:ext cx="1567800" cy="1836720"/>
          </a:xfrm>
          <a:prstGeom prst="rect">
            <a:avLst/>
          </a:prstGeom>
          <a:ln>
            <a:noFill/>
          </a:ln>
        </p:spPr>
      </p:pic>
    </p:spTree>
  </p:cSld>
  <p:transition spd="med">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279"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Dependencies</a:t>
            </a:r>
            <a:endParaRPr b="0" lang="en-US" sz="1400" spc="-1" strike="noStrike">
              <a:latin typeface="Arial"/>
            </a:endParaRPr>
          </a:p>
        </p:txBody>
      </p:sp>
      <p:sp>
        <p:nvSpPr>
          <p:cNvPr id="280" name="TextShape 3"/>
          <p:cNvSpPr txBox="1"/>
          <p:nvPr/>
        </p:nvSpPr>
        <p:spPr>
          <a:xfrm>
            <a:off x="4572000" y="2278440"/>
            <a:ext cx="403956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S_ID → {SName, Age, Email, Phone, Address, StartDate, WLoc}</a:t>
            </a:r>
            <a:endParaRPr b="0" lang="en-US" sz="1400" spc="-1" strike="noStrike">
              <a:latin typeface="Arial"/>
            </a:endParaRPr>
          </a:p>
        </p:txBody>
      </p:sp>
      <p:pic>
        <p:nvPicPr>
          <p:cNvPr id="281" name="Picture 2" descr=""/>
          <p:cNvPicPr/>
          <p:nvPr/>
        </p:nvPicPr>
        <p:blipFill>
          <a:blip r:embed="rId1"/>
          <a:stretch/>
        </p:blipFill>
        <p:spPr>
          <a:xfrm>
            <a:off x="1793520" y="1427760"/>
            <a:ext cx="1597680" cy="2460600"/>
          </a:xfrm>
          <a:prstGeom prst="rect">
            <a:avLst/>
          </a:prstGeom>
          <a:ln>
            <a:noFill/>
          </a:ln>
        </p:spPr>
      </p:pic>
    </p:spTree>
  </p:cSld>
  <p:transition spd="med">
    <p:fade/>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283"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Dependencies</a:t>
            </a:r>
            <a:endParaRPr b="0" lang="en-US" sz="1400" spc="-1" strike="noStrike">
              <a:latin typeface="Arial"/>
            </a:endParaRPr>
          </a:p>
        </p:txBody>
      </p:sp>
      <p:sp>
        <p:nvSpPr>
          <p:cNvPr id="284" name="TextShape 3"/>
          <p:cNvSpPr txBox="1"/>
          <p:nvPr/>
        </p:nvSpPr>
        <p:spPr>
          <a:xfrm>
            <a:off x="4572000" y="2278440"/>
            <a:ext cx="403956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AccNum → {CreateDate, InterestRate, Type, C_ID, Balance}</a:t>
            </a:r>
            <a:endParaRPr b="0" lang="en-US" sz="1400" spc="-1" strike="noStrike">
              <a:latin typeface="Arial"/>
            </a:endParaRPr>
          </a:p>
        </p:txBody>
      </p:sp>
      <p:pic>
        <p:nvPicPr>
          <p:cNvPr id="285" name="Picture 3" descr=""/>
          <p:cNvPicPr/>
          <p:nvPr/>
        </p:nvPicPr>
        <p:blipFill>
          <a:blip r:embed="rId1"/>
          <a:stretch/>
        </p:blipFill>
        <p:spPr>
          <a:xfrm>
            <a:off x="1762200" y="1420920"/>
            <a:ext cx="1687320" cy="2301120"/>
          </a:xfrm>
          <a:prstGeom prst="rect">
            <a:avLst/>
          </a:prstGeom>
          <a:ln>
            <a:noFill/>
          </a:ln>
        </p:spPr>
      </p:pic>
    </p:spTree>
  </p:cSld>
  <p:transition spd="med">
    <p:fad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287"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Dependencies</a:t>
            </a:r>
            <a:endParaRPr b="0" lang="en-US" sz="1400" spc="-1" strike="noStrike">
              <a:latin typeface="Arial"/>
            </a:endParaRPr>
          </a:p>
        </p:txBody>
      </p:sp>
      <p:sp>
        <p:nvSpPr>
          <p:cNvPr id="288" name="TextShape 3"/>
          <p:cNvSpPr txBox="1"/>
          <p:nvPr/>
        </p:nvSpPr>
        <p:spPr>
          <a:xfrm>
            <a:off x="4572000" y="2278440"/>
            <a:ext cx="403956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CardNum → {StartDate, ExpDate, AccNum, C_ID}</a:t>
            </a:r>
            <a:endParaRPr b="0" lang="en-US" sz="1400" spc="-1" strike="noStrike">
              <a:latin typeface="Arial"/>
            </a:endParaRPr>
          </a:p>
        </p:txBody>
      </p:sp>
      <p:pic>
        <p:nvPicPr>
          <p:cNvPr id="289" name="Picture 3" descr=""/>
          <p:cNvPicPr/>
          <p:nvPr/>
        </p:nvPicPr>
        <p:blipFill>
          <a:blip r:embed="rId1"/>
          <a:stretch/>
        </p:blipFill>
        <p:spPr>
          <a:xfrm>
            <a:off x="1725840" y="1684080"/>
            <a:ext cx="1723680" cy="1775160"/>
          </a:xfrm>
          <a:prstGeom prst="rect">
            <a:avLst/>
          </a:prstGeom>
          <a:ln>
            <a:noFill/>
          </a:ln>
        </p:spPr>
      </p:pic>
    </p:spTree>
  </p:cSld>
  <p:transition spd="med">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291"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Dependencies</a:t>
            </a:r>
            <a:endParaRPr b="0" lang="en-US" sz="1400" spc="-1" strike="noStrike">
              <a:latin typeface="Arial"/>
            </a:endParaRPr>
          </a:p>
        </p:txBody>
      </p:sp>
      <p:sp>
        <p:nvSpPr>
          <p:cNvPr id="292" name="TextShape 3"/>
          <p:cNvSpPr txBox="1"/>
          <p:nvPr/>
        </p:nvSpPr>
        <p:spPr>
          <a:xfrm>
            <a:off x="4572000" y="2278440"/>
            <a:ext cx="403956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CardNum →{WithdrawnAmount, SecCode, InterestRate}</a:t>
            </a:r>
            <a:endParaRPr b="0" lang="en-US" sz="1400" spc="-1" strike="noStrike">
              <a:latin typeface="Arial"/>
            </a:endParaRPr>
          </a:p>
        </p:txBody>
      </p:sp>
      <p:pic>
        <p:nvPicPr>
          <p:cNvPr id="293" name="Picture 2" descr=""/>
          <p:cNvPicPr/>
          <p:nvPr/>
        </p:nvPicPr>
        <p:blipFill>
          <a:blip r:embed="rId1"/>
          <a:stretch/>
        </p:blipFill>
        <p:spPr>
          <a:xfrm>
            <a:off x="1545480" y="1889640"/>
            <a:ext cx="1904040" cy="1364040"/>
          </a:xfrm>
          <a:prstGeom prst="rect">
            <a:avLst/>
          </a:prstGeom>
          <a:ln>
            <a:noFill/>
          </a:ln>
        </p:spPr>
      </p:pic>
    </p:spTree>
  </p:cSld>
  <p:transition spd="med">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295"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Dependencies</a:t>
            </a:r>
            <a:endParaRPr b="0" lang="en-US" sz="1400" spc="-1" strike="noStrike">
              <a:latin typeface="Arial"/>
            </a:endParaRPr>
          </a:p>
        </p:txBody>
      </p:sp>
      <p:sp>
        <p:nvSpPr>
          <p:cNvPr id="296" name="TextShape 3"/>
          <p:cNvSpPr txBox="1"/>
          <p:nvPr/>
        </p:nvSpPr>
        <p:spPr>
          <a:xfrm>
            <a:off x="4572000" y="2278440"/>
            <a:ext cx="403956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CardNum →{Balance, PINCode}</a:t>
            </a:r>
            <a:endParaRPr b="0" lang="en-US" sz="1400" spc="-1" strike="noStrike">
              <a:latin typeface="Arial"/>
            </a:endParaRPr>
          </a:p>
        </p:txBody>
      </p:sp>
      <p:pic>
        <p:nvPicPr>
          <p:cNvPr id="297" name="Picture 2" descr=""/>
          <p:cNvPicPr/>
          <p:nvPr/>
        </p:nvPicPr>
        <p:blipFill>
          <a:blip r:embed="rId1"/>
          <a:stretch/>
        </p:blipFill>
        <p:spPr>
          <a:xfrm>
            <a:off x="1353600" y="1917720"/>
            <a:ext cx="1845720" cy="1307880"/>
          </a:xfrm>
          <a:prstGeom prst="rect">
            <a:avLst/>
          </a:prstGeom>
          <a:ln>
            <a:noFill/>
          </a:ln>
        </p:spPr>
      </p:pic>
    </p:spTree>
  </p:cSld>
  <p:transition spd="med">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tabLst>
                <a:tab algn="l" pos="0"/>
              </a:tabLst>
            </a:pPr>
            <a:r>
              <a:rPr b="0" lang="en" sz="900" spc="-1" strike="noStrike">
                <a:solidFill>
                  <a:srgbClr val="000000"/>
                </a:solidFill>
                <a:latin typeface="Raleway Black"/>
                <a:ea typeface="Raleway Black"/>
              </a:rPr>
              <a:t>OUR TEAM</a:t>
            </a:r>
            <a:endParaRPr b="0" lang="en-US" sz="900" spc="-1" strike="noStrike">
              <a:solidFill>
                <a:srgbClr val="000000"/>
              </a:solidFill>
              <a:latin typeface="Arial"/>
            </a:endParaRPr>
          </a:p>
        </p:txBody>
      </p:sp>
      <p:sp>
        <p:nvSpPr>
          <p:cNvPr id="215" name="TextShape 2"/>
          <p:cNvSpPr txBox="1"/>
          <p:nvPr/>
        </p:nvSpPr>
        <p:spPr>
          <a:xfrm>
            <a:off x="2786760" y="1323360"/>
            <a:ext cx="4428360" cy="319320"/>
          </a:xfrm>
          <a:prstGeom prst="rect">
            <a:avLst/>
          </a:prstGeom>
          <a:noFill/>
          <a:ln>
            <a:noFill/>
          </a:ln>
        </p:spPr>
        <p:txBody>
          <a:bodyPr tIns="91440" bIns="91440" anchor="ctr">
            <a:noAutofit/>
          </a:bodyPr>
          <a:p>
            <a:pPr algn="ctr">
              <a:lnSpc>
                <a:spcPct val="100000"/>
              </a:lnSpc>
              <a:tabLst>
                <a:tab algn="l" pos="0"/>
              </a:tabLst>
            </a:pPr>
            <a:r>
              <a:rPr b="0" lang="en" sz="1800" spc="-1" strike="noStrike">
                <a:solidFill>
                  <a:srgbClr val="547f7f"/>
                </a:solidFill>
                <a:latin typeface="Raleway Black"/>
                <a:ea typeface="Raleway Black"/>
              </a:rPr>
              <a:t>PHAN TUAN KHAI_1952780</a:t>
            </a:r>
            <a:endParaRPr b="0" lang="en-US" sz="1800" spc="-1" strike="noStrike">
              <a:solidFill>
                <a:srgbClr val="000000"/>
              </a:solidFill>
              <a:latin typeface="Arial"/>
            </a:endParaRPr>
          </a:p>
        </p:txBody>
      </p:sp>
      <p:sp>
        <p:nvSpPr>
          <p:cNvPr id="216" name="CustomShape 3"/>
          <p:cNvSpPr/>
          <p:nvPr/>
        </p:nvSpPr>
        <p:spPr>
          <a:xfrm>
            <a:off x="2786760" y="2174040"/>
            <a:ext cx="4428360" cy="319320"/>
          </a:xfrm>
          <a:prstGeom prst="rect">
            <a:avLst/>
          </a:prstGeom>
          <a:noFill/>
          <a:ln>
            <a:noFill/>
          </a:ln>
        </p:spPr>
        <p:style>
          <a:lnRef idx="0"/>
          <a:fillRef idx="0"/>
          <a:effectRef idx="0"/>
          <a:fontRef idx="minor"/>
        </p:style>
        <p:txBody>
          <a:bodyPr tIns="91440" bIns="91440" anchor="ctr">
            <a:noAutofit/>
          </a:bodyPr>
          <a:p>
            <a:pPr algn="ctr">
              <a:lnSpc>
                <a:spcPct val="100000"/>
              </a:lnSpc>
            </a:pPr>
            <a:r>
              <a:rPr b="0" lang="en-US" sz="1800" spc="-1" strike="noStrike">
                <a:solidFill>
                  <a:srgbClr val="547f7f"/>
                </a:solidFill>
                <a:latin typeface="Raleway Black"/>
                <a:ea typeface="Raleway Black"/>
              </a:rPr>
              <a:t>CAO HOANG KIET_2053165</a:t>
            </a:r>
            <a:endParaRPr b="0" lang="en-US" sz="1800" spc="-1" strike="noStrike">
              <a:latin typeface="Arial"/>
            </a:endParaRPr>
          </a:p>
        </p:txBody>
      </p:sp>
      <p:sp>
        <p:nvSpPr>
          <p:cNvPr id="217" name="CustomShape 4"/>
          <p:cNvSpPr/>
          <p:nvPr/>
        </p:nvSpPr>
        <p:spPr>
          <a:xfrm>
            <a:off x="2786760" y="3024720"/>
            <a:ext cx="4428360" cy="319320"/>
          </a:xfrm>
          <a:prstGeom prst="rect">
            <a:avLst/>
          </a:prstGeom>
          <a:noFill/>
          <a:ln>
            <a:noFill/>
          </a:ln>
        </p:spPr>
        <p:style>
          <a:lnRef idx="0"/>
          <a:fillRef idx="0"/>
          <a:effectRef idx="0"/>
          <a:fontRef idx="minor"/>
        </p:style>
        <p:txBody>
          <a:bodyPr tIns="91440" bIns="91440" anchor="ctr">
            <a:noAutofit/>
          </a:bodyPr>
          <a:p>
            <a:pPr algn="ctr">
              <a:lnSpc>
                <a:spcPct val="100000"/>
              </a:lnSpc>
            </a:pPr>
            <a:r>
              <a:rPr b="0" lang="en-US" sz="1800" spc="-1" strike="noStrike">
                <a:solidFill>
                  <a:srgbClr val="547f7f"/>
                </a:solidFill>
                <a:latin typeface="Raleway Black"/>
                <a:ea typeface="Raleway Black"/>
              </a:rPr>
              <a:t>CAO TUAN KIET _ 2053166</a:t>
            </a:r>
            <a:endParaRPr b="0" lang="en-US" sz="1800" spc="-1" strike="noStrike">
              <a:latin typeface="Arial"/>
            </a:endParaRPr>
          </a:p>
        </p:txBody>
      </p:sp>
    </p:spTree>
  </p:cSld>
  <p:transition spd="med">
    <p:fade/>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299"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Dependencies</a:t>
            </a:r>
            <a:endParaRPr b="0" lang="en-US" sz="1400" spc="-1" strike="noStrike">
              <a:latin typeface="Arial"/>
            </a:endParaRPr>
          </a:p>
        </p:txBody>
      </p:sp>
      <p:sp>
        <p:nvSpPr>
          <p:cNvPr id="300" name="TextShape 3"/>
          <p:cNvSpPr txBox="1"/>
          <p:nvPr/>
        </p:nvSpPr>
        <p:spPr>
          <a:xfrm>
            <a:off x="4572000" y="2278440"/>
            <a:ext cx="403956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{T_no, CardNum} → {Money, Dest, T_Date, PaymentMachine, Tr-Type}</a:t>
            </a:r>
            <a:endParaRPr b="0" lang="en-US" sz="1400" spc="-1" strike="noStrike">
              <a:latin typeface="Arial"/>
            </a:endParaRPr>
          </a:p>
        </p:txBody>
      </p:sp>
      <p:pic>
        <p:nvPicPr>
          <p:cNvPr id="301" name="Picture 3" descr=""/>
          <p:cNvPicPr/>
          <p:nvPr/>
        </p:nvPicPr>
        <p:blipFill>
          <a:blip r:embed="rId1"/>
          <a:stretch/>
        </p:blipFill>
        <p:spPr>
          <a:xfrm>
            <a:off x="1722600" y="1670040"/>
            <a:ext cx="1726920" cy="1802880"/>
          </a:xfrm>
          <a:prstGeom prst="rect">
            <a:avLst/>
          </a:prstGeom>
          <a:ln>
            <a:noFill/>
          </a:ln>
        </p:spPr>
      </p:pic>
    </p:spTree>
  </p:cSld>
  <p:transition spd="med">
    <p:fade/>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303"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Dependencies</a:t>
            </a:r>
            <a:endParaRPr b="0" lang="en-US" sz="1400" spc="-1" strike="noStrike">
              <a:latin typeface="Arial"/>
            </a:endParaRPr>
          </a:p>
        </p:txBody>
      </p:sp>
      <p:sp>
        <p:nvSpPr>
          <p:cNvPr id="304" name="TextShape 3"/>
          <p:cNvSpPr txBox="1"/>
          <p:nvPr/>
        </p:nvSpPr>
        <p:spPr>
          <a:xfrm>
            <a:off x="4572000" y="2278440"/>
            <a:ext cx="403956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{T_no, CardNum} →{Money, Dest, T_Date, App, TrType}</a:t>
            </a:r>
            <a:endParaRPr b="0" lang="en-US" sz="1400" spc="-1" strike="noStrike">
              <a:latin typeface="Arial"/>
            </a:endParaRPr>
          </a:p>
        </p:txBody>
      </p:sp>
      <p:pic>
        <p:nvPicPr>
          <p:cNvPr id="305" name="Picture 2" descr=""/>
          <p:cNvPicPr/>
          <p:nvPr/>
        </p:nvPicPr>
        <p:blipFill>
          <a:blip r:embed="rId1"/>
          <a:stretch/>
        </p:blipFill>
        <p:spPr>
          <a:xfrm>
            <a:off x="1769040" y="1578600"/>
            <a:ext cx="1680120" cy="1985760"/>
          </a:xfrm>
          <a:prstGeom prst="rect">
            <a:avLst/>
          </a:prstGeom>
          <a:ln>
            <a:noFill/>
          </a:ln>
        </p:spPr>
      </p:pic>
    </p:spTree>
  </p:cSld>
  <p:transition spd="med">
    <p:fade/>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307"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Dependencies</a:t>
            </a:r>
            <a:endParaRPr b="0" lang="en-US" sz="1400" spc="-1" strike="noStrike">
              <a:latin typeface="Arial"/>
            </a:endParaRPr>
          </a:p>
        </p:txBody>
      </p:sp>
      <p:sp>
        <p:nvSpPr>
          <p:cNvPr id="308" name="TextShape 3"/>
          <p:cNvSpPr txBox="1"/>
          <p:nvPr/>
        </p:nvSpPr>
        <p:spPr>
          <a:xfrm>
            <a:off x="4572000" y="2278440"/>
            <a:ext cx="403956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{T_no, CardNum} →{Money, Dest, T_Date, T_Loc, S_ID, Tr-Type}</a:t>
            </a:r>
            <a:endParaRPr b="0" lang="en-US" sz="1400" spc="-1" strike="noStrike">
              <a:latin typeface="Arial"/>
            </a:endParaRPr>
          </a:p>
        </p:txBody>
      </p:sp>
      <p:pic>
        <p:nvPicPr>
          <p:cNvPr id="309" name="Picture 2" descr=""/>
          <p:cNvPicPr/>
          <p:nvPr/>
        </p:nvPicPr>
        <p:blipFill>
          <a:blip r:embed="rId1"/>
          <a:stretch/>
        </p:blipFill>
        <p:spPr>
          <a:xfrm>
            <a:off x="1710000" y="1644480"/>
            <a:ext cx="1739520" cy="1854000"/>
          </a:xfrm>
          <a:prstGeom prst="rect">
            <a:avLst/>
          </a:prstGeom>
          <a:ln>
            <a:noFill/>
          </a:ln>
        </p:spPr>
      </p:pic>
    </p:spTree>
  </p:cSld>
  <p:transition spd="med">
    <p:fad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THE NORMAL FORM (NF) AND SOLUTIONS FOR IM-PROVING THE NF</a:t>
            </a:r>
            <a:endParaRPr b="0" lang="en-US" sz="900" spc="-1" strike="noStrike">
              <a:solidFill>
                <a:srgbClr val="000000"/>
              </a:solidFill>
              <a:latin typeface="Arial"/>
            </a:endParaRPr>
          </a:p>
        </p:txBody>
      </p:sp>
      <p:sp>
        <p:nvSpPr>
          <p:cNvPr id="311" name="CustomShape 2"/>
          <p:cNvSpPr/>
          <p:nvPr/>
        </p:nvSpPr>
        <p:spPr>
          <a:xfrm>
            <a:off x="765360" y="496800"/>
            <a:ext cx="38062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Our Conclusion about NF of our database</a:t>
            </a:r>
            <a:endParaRPr b="0" lang="en-US" sz="1400" spc="-1" strike="noStrike">
              <a:latin typeface="Arial"/>
            </a:endParaRPr>
          </a:p>
        </p:txBody>
      </p:sp>
      <p:sp>
        <p:nvSpPr>
          <p:cNvPr id="312" name="TextShape 3"/>
          <p:cNvSpPr txBox="1"/>
          <p:nvPr/>
        </p:nvSpPr>
        <p:spPr>
          <a:xfrm>
            <a:off x="866880" y="1275840"/>
            <a:ext cx="4039560" cy="586440"/>
          </a:xfrm>
          <a:prstGeom prst="rect">
            <a:avLst/>
          </a:prstGeom>
          <a:noFill/>
          <a:ln>
            <a:noFill/>
          </a:ln>
        </p:spPr>
        <p:txBody>
          <a:bodyPr tIns="91440" bIns="91440">
            <a:noAutofit/>
          </a:bodyPr>
          <a:p>
            <a:pPr marL="285840" indent="-285480">
              <a:lnSpc>
                <a:spcPct val="115000"/>
              </a:lnSpc>
              <a:buClr>
                <a:srgbClr val="000000"/>
              </a:buClr>
              <a:buFont typeface="Arial"/>
              <a:buChar char="•"/>
            </a:pPr>
            <a:r>
              <a:rPr b="0" lang="en-US" sz="1400" spc="-1" strike="noStrike">
                <a:solidFill>
                  <a:srgbClr val="000000"/>
                </a:solidFill>
                <a:latin typeface="Raleway"/>
                <a:ea typeface="Raleway"/>
              </a:rPr>
              <a:t>All attributes containin atomic value </a:t>
            </a:r>
            <a:endParaRPr b="0" lang="en-US" sz="1400" spc="-1" strike="noStrike">
              <a:latin typeface="Arial"/>
            </a:endParaRPr>
          </a:p>
          <a:p>
            <a:pPr marL="285840" indent="-285480">
              <a:lnSpc>
                <a:spcPct val="115000"/>
              </a:lnSpc>
              <a:buClr>
                <a:srgbClr val="000000"/>
              </a:buClr>
              <a:buFont typeface="Arial"/>
              <a:buChar char="•"/>
            </a:pPr>
            <a:r>
              <a:rPr b="0" lang="en-US" sz="1400" spc="-1" strike="noStrike">
                <a:solidFill>
                  <a:srgbClr val="000000"/>
                </a:solidFill>
                <a:latin typeface="Raleway"/>
                <a:ea typeface="Raleway"/>
              </a:rPr>
              <a:t>There is no nested relation.</a:t>
            </a:r>
            <a:endParaRPr b="0" lang="en-US" sz="1400" spc="-1" strike="noStrike">
              <a:latin typeface="Arial"/>
            </a:endParaRPr>
          </a:p>
        </p:txBody>
      </p:sp>
      <p:sp>
        <p:nvSpPr>
          <p:cNvPr id="313" name="CustomShape 4"/>
          <p:cNvSpPr/>
          <p:nvPr/>
        </p:nvSpPr>
        <p:spPr>
          <a:xfrm>
            <a:off x="866880" y="2090880"/>
            <a:ext cx="4193640" cy="586440"/>
          </a:xfrm>
          <a:prstGeom prst="rect">
            <a:avLst/>
          </a:prstGeom>
          <a:noFill/>
          <a:ln>
            <a:noFill/>
          </a:ln>
        </p:spPr>
        <p:style>
          <a:lnRef idx="0"/>
          <a:fillRef idx="0"/>
          <a:effectRef idx="0"/>
          <a:fontRef idx="minor"/>
        </p:style>
        <p:txBody>
          <a:bodyPr tIns="91440" bIns="91440">
            <a:noAutofit/>
          </a:bodyPr>
          <a:p>
            <a:pPr marL="285840" indent="-285480">
              <a:lnSpc>
                <a:spcPct val="115000"/>
              </a:lnSpc>
              <a:buClr>
                <a:srgbClr val="000000"/>
              </a:buClr>
              <a:buFont typeface="Arial"/>
              <a:buChar char="•"/>
            </a:pPr>
            <a:r>
              <a:rPr b="0" lang="en-US" sz="1400" spc="-1" strike="noStrike">
                <a:solidFill>
                  <a:srgbClr val="000000"/>
                </a:solidFill>
                <a:latin typeface="Raleway"/>
                <a:ea typeface="Raleway"/>
              </a:rPr>
              <a:t>Non-prime attributes are fully functionally dependent on the primary keys of its relation.</a:t>
            </a:r>
            <a:endParaRPr b="0" lang="en-US" sz="1400" spc="-1" strike="noStrike">
              <a:latin typeface="Arial"/>
            </a:endParaRPr>
          </a:p>
        </p:txBody>
      </p:sp>
      <p:sp>
        <p:nvSpPr>
          <p:cNvPr id="314" name="CustomShape 5"/>
          <p:cNvSpPr/>
          <p:nvPr/>
        </p:nvSpPr>
        <p:spPr>
          <a:xfrm>
            <a:off x="6065640" y="13345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First Normal Form (1NF)</a:t>
            </a:r>
            <a:endParaRPr b="0" lang="en-US" sz="1400" spc="-1" strike="noStrike">
              <a:latin typeface="Arial"/>
            </a:endParaRPr>
          </a:p>
        </p:txBody>
      </p:sp>
      <p:sp>
        <p:nvSpPr>
          <p:cNvPr id="315" name="CustomShape 6"/>
          <p:cNvSpPr/>
          <p:nvPr/>
        </p:nvSpPr>
        <p:spPr>
          <a:xfrm>
            <a:off x="866880" y="2905920"/>
            <a:ext cx="4483800" cy="586440"/>
          </a:xfrm>
          <a:prstGeom prst="rect">
            <a:avLst/>
          </a:prstGeom>
          <a:noFill/>
          <a:ln>
            <a:noFill/>
          </a:ln>
        </p:spPr>
        <p:style>
          <a:lnRef idx="0"/>
          <a:fillRef idx="0"/>
          <a:effectRef idx="0"/>
          <a:fontRef idx="minor"/>
        </p:style>
        <p:txBody>
          <a:bodyPr tIns="91440" bIns="91440">
            <a:noAutofit/>
          </a:bodyPr>
          <a:p>
            <a:pPr marL="285840" indent="-285480">
              <a:lnSpc>
                <a:spcPct val="115000"/>
              </a:lnSpc>
              <a:buClr>
                <a:srgbClr val="000000"/>
              </a:buClr>
              <a:buFont typeface="Arial"/>
              <a:buChar char="•"/>
            </a:pPr>
            <a:r>
              <a:rPr b="0" lang="en-US" sz="1400" spc="-1" strike="noStrike">
                <a:solidFill>
                  <a:srgbClr val="000000"/>
                </a:solidFill>
                <a:latin typeface="Raleway"/>
                <a:ea typeface="Raleway"/>
              </a:rPr>
              <a:t>All attributes are dependent on superkey of its relation.</a:t>
            </a:r>
            <a:endParaRPr b="0" lang="en-US" sz="1400" spc="-1" strike="noStrike">
              <a:latin typeface="Arial"/>
            </a:endParaRPr>
          </a:p>
        </p:txBody>
      </p:sp>
      <p:sp>
        <p:nvSpPr>
          <p:cNvPr id="316" name="CustomShape 7"/>
          <p:cNvSpPr/>
          <p:nvPr/>
        </p:nvSpPr>
        <p:spPr>
          <a:xfrm>
            <a:off x="866880" y="3720960"/>
            <a:ext cx="5037480" cy="586440"/>
          </a:xfrm>
          <a:prstGeom prst="rect">
            <a:avLst/>
          </a:prstGeom>
          <a:noFill/>
          <a:ln>
            <a:noFill/>
          </a:ln>
        </p:spPr>
        <p:style>
          <a:lnRef idx="0"/>
          <a:fillRef idx="0"/>
          <a:effectRef idx="0"/>
          <a:fontRef idx="minor"/>
        </p:style>
        <p:txBody>
          <a:bodyPr tIns="91440" bIns="91440">
            <a:noAutofit/>
          </a:bodyPr>
          <a:p>
            <a:pPr marL="285840" indent="-285480">
              <a:lnSpc>
                <a:spcPct val="115000"/>
              </a:lnSpc>
              <a:buClr>
                <a:srgbClr val="000000"/>
              </a:buClr>
              <a:buFont typeface="Arial"/>
              <a:buChar char="•"/>
            </a:pPr>
            <a:r>
              <a:rPr b="0" lang="en-US" sz="1400" spc="-1" strike="noStrike">
                <a:solidFill>
                  <a:srgbClr val="000000"/>
                </a:solidFill>
                <a:latin typeface="Raleway"/>
                <a:ea typeface="Raleway"/>
              </a:rPr>
              <a:t>Superkey is attributes that determine all other attribute and the attributes that is dependent on superkey are not prime attribute</a:t>
            </a:r>
            <a:endParaRPr b="0" lang="en-US" sz="1400" spc="-1" strike="noStrike">
              <a:latin typeface="Arial"/>
            </a:endParaRPr>
          </a:p>
        </p:txBody>
      </p:sp>
      <p:sp>
        <p:nvSpPr>
          <p:cNvPr id="317" name="CustomShape 8"/>
          <p:cNvSpPr/>
          <p:nvPr/>
        </p:nvSpPr>
        <p:spPr>
          <a:xfrm>
            <a:off x="6065280" y="214956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Second Normal Form (2NF)</a:t>
            </a:r>
            <a:endParaRPr b="0" lang="en-US" sz="1400" spc="-1" strike="noStrike">
              <a:latin typeface="Arial"/>
            </a:endParaRPr>
          </a:p>
        </p:txBody>
      </p:sp>
      <p:sp>
        <p:nvSpPr>
          <p:cNvPr id="318" name="CustomShape 9"/>
          <p:cNvSpPr/>
          <p:nvPr/>
        </p:nvSpPr>
        <p:spPr>
          <a:xfrm>
            <a:off x="6065280" y="296460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Third Normal Form (NF)</a:t>
            </a:r>
            <a:endParaRPr b="0" lang="en-US" sz="1400" spc="-1" strike="noStrike">
              <a:latin typeface="Arial"/>
            </a:endParaRPr>
          </a:p>
        </p:txBody>
      </p:sp>
      <p:sp>
        <p:nvSpPr>
          <p:cNvPr id="319" name="CustomShape 10"/>
          <p:cNvSpPr/>
          <p:nvPr/>
        </p:nvSpPr>
        <p:spPr>
          <a:xfrm>
            <a:off x="6065280" y="3779640"/>
            <a:ext cx="329832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Boyce-Codd Normal Form (BCNF)</a:t>
            </a:r>
            <a:endParaRPr b="0" lang="en-US" sz="1400" spc="-1" strike="noStrike">
              <a:latin typeface="Arial"/>
            </a:endParaRPr>
          </a:p>
        </p:txBody>
      </p:sp>
    </p:spTree>
  </p:cSld>
  <p:transition spd="med">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1548000" y="1076400"/>
            <a:ext cx="7595640" cy="2887560"/>
          </a:xfrm>
          <a:prstGeom prst="rect">
            <a:avLst/>
          </a:prstGeom>
          <a:solidFill>
            <a:srgbClr val="cadcdc"/>
          </a:solidFill>
          <a:ln>
            <a:noFill/>
          </a:ln>
        </p:spPr>
        <p:style>
          <a:lnRef idx="0"/>
          <a:fillRef idx="0"/>
          <a:effectRef idx="0"/>
          <a:fontRef idx="minor"/>
        </p:style>
      </p:sp>
      <p:sp>
        <p:nvSpPr>
          <p:cNvPr id="321" name="TextShape 2"/>
          <p:cNvSpPr txBox="1"/>
          <p:nvPr/>
        </p:nvSpPr>
        <p:spPr>
          <a:xfrm>
            <a:off x="5521680" y="2577960"/>
            <a:ext cx="3621960" cy="643680"/>
          </a:xfrm>
          <a:prstGeom prst="rect">
            <a:avLst/>
          </a:prstGeom>
          <a:noFill/>
          <a:ln>
            <a:noFill/>
          </a:ln>
        </p:spPr>
        <p:txBody>
          <a:bodyPr tIns="91440" bIns="91440" anchor="ctr">
            <a:noAutofit/>
          </a:bodyPr>
          <a:p>
            <a:pPr>
              <a:lnSpc>
                <a:spcPct val="100000"/>
              </a:lnSpc>
            </a:pPr>
            <a:r>
              <a:rPr b="0" lang="en-US" sz="1800" spc="-1" strike="noStrike">
                <a:solidFill>
                  <a:srgbClr val="2a4040"/>
                </a:solidFill>
                <a:latin typeface="Raleway Black"/>
                <a:ea typeface="Raleway Black"/>
              </a:rPr>
              <a:t>DATABASE SECURITY AND SOLUTION</a:t>
            </a:r>
            <a:endParaRPr b="0" lang="en-US" sz="1800" spc="-1" strike="noStrike">
              <a:solidFill>
                <a:srgbClr val="000000"/>
              </a:solidFill>
              <a:latin typeface="Arial"/>
            </a:endParaRPr>
          </a:p>
        </p:txBody>
      </p:sp>
      <p:sp>
        <p:nvSpPr>
          <p:cNvPr id="322" name="TextShape 3"/>
          <p:cNvSpPr txBox="1"/>
          <p:nvPr/>
        </p:nvSpPr>
        <p:spPr>
          <a:xfrm>
            <a:off x="5521680" y="2210400"/>
            <a:ext cx="1653840" cy="354600"/>
          </a:xfrm>
          <a:prstGeom prst="rect">
            <a:avLst/>
          </a:prstGeom>
          <a:noFill/>
          <a:ln>
            <a:noFill/>
          </a:ln>
        </p:spPr>
        <p:txBody>
          <a:bodyPr tIns="91440" bIns="91440" anchor="b">
            <a:noAutofit/>
          </a:bodyPr>
          <a:p>
            <a:pPr>
              <a:lnSpc>
                <a:spcPct val="100000"/>
              </a:lnSpc>
              <a:tabLst>
                <a:tab algn="l" pos="0"/>
              </a:tabLst>
            </a:pPr>
            <a:r>
              <a:rPr b="0" lang="en" sz="3600" spc="-1" strike="noStrike">
                <a:solidFill>
                  <a:srgbClr val="2a4040"/>
                </a:solidFill>
                <a:latin typeface="Raleway Black"/>
                <a:ea typeface="Raleway Black"/>
              </a:rPr>
              <a:t>03</a:t>
            </a:r>
            <a:endParaRPr b="0" lang="en-US" sz="3600" spc="-1" strike="noStrike">
              <a:solidFill>
                <a:srgbClr val="000000"/>
              </a:solidFill>
              <a:latin typeface="Arial"/>
            </a:endParaRPr>
          </a:p>
        </p:txBody>
      </p:sp>
      <p:pic>
        <p:nvPicPr>
          <p:cNvPr id="323" name="Google Shape;183;p25" descr=""/>
          <p:cNvPicPr/>
          <p:nvPr/>
        </p:nvPicPr>
        <p:blipFill>
          <a:blip r:embed="rId1"/>
          <a:srcRect l="16962" t="0" r="0" b="0"/>
          <a:stretch/>
        </p:blipFill>
        <p:spPr>
          <a:xfrm>
            <a:off x="970920" y="1191240"/>
            <a:ext cx="3319200" cy="2647080"/>
          </a:xfrm>
          <a:prstGeom prst="rect">
            <a:avLst/>
          </a:prstGeom>
          <a:ln>
            <a:noFill/>
          </a:ln>
        </p:spPr>
      </p:pic>
    </p:spTree>
  </p:cSld>
  <p:transition spd="med">
    <p:fade/>
  </p:transition>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DATABASE SECURITY AND SOLUTION</a:t>
            </a:r>
            <a:endParaRPr b="0" lang="en-US" sz="900" spc="-1" strike="noStrike">
              <a:solidFill>
                <a:srgbClr val="000000"/>
              </a:solidFill>
              <a:latin typeface="Arial"/>
            </a:endParaRPr>
          </a:p>
        </p:txBody>
      </p:sp>
      <p:sp>
        <p:nvSpPr>
          <p:cNvPr id="325" name="CustomShape 2"/>
          <p:cNvSpPr/>
          <p:nvPr/>
        </p:nvSpPr>
        <p:spPr>
          <a:xfrm>
            <a:off x="767520" y="57888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Create Account</a:t>
            </a:r>
            <a:endParaRPr b="0" lang="en-US" sz="1400" spc="-1" strike="noStrike">
              <a:latin typeface="Arial"/>
            </a:endParaRPr>
          </a:p>
        </p:txBody>
      </p:sp>
      <p:sp>
        <p:nvSpPr>
          <p:cNvPr id="326" name="TextShape 3"/>
          <p:cNvSpPr txBox="1"/>
          <p:nvPr/>
        </p:nvSpPr>
        <p:spPr>
          <a:xfrm>
            <a:off x="767520" y="1180080"/>
            <a:ext cx="510084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Firstly, we create 3 accounts, namelyA1, A2, A3.</a:t>
            </a:r>
            <a:endParaRPr b="0" lang="en-US" sz="1400" spc="-1" strike="noStrike">
              <a:latin typeface="Arial"/>
            </a:endParaRPr>
          </a:p>
        </p:txBody>
      </p:sp>
      <p:pic>
        <p:nvPicPr>
          <p:cNvPr id="327" name="Picture 2" descr=""/>
          <p:cNvPicPr/>
          <p:nvPr/>
        </p:nvPicPr>
        <p:blipFill>
          <a:blip r:embed="rId1"/>
          <a:stretch/>
        </p:blipFill>
        <p:spPr>
          <a:xfrm>
            <a:off x="767520" y="1898640"/>
            <a:ext cx="7128000" cy="586440"/>
          </a:xfrm>
          <a:prstGeom prst="rect">
            <a:avLst/>
          </a:prstGeom>
          <a:ln>
            <a:noFill/>
          </a:ln>
        </p:spPr>
      </p:pic>
    </p:spTree>
  </p:cSld>
  <p:transition spd="med">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DATABASE SECURITY AND SOLUTION</a:t>
            </a:r>
            <a:endParaRPr b="0" lang="en-US" sz="900" spc="-1" strike="noStrike">
              <a:solidFill>
                <a:srgbClr val="000000"/>
              </a:solidFill>
              <a:latin typeface="Arial"/>
            </a:endParaRPr>
          </a:p>
        </p:txBody>
      </p:sp>
      <p:sp>
        <p:nvSpPr>
          <p:cNvPr id="329" name="CustomShape 2"/>
          <p:cNvSpPr/>
          <p:nvPr/>
        </p:nvSpPr>
        <p:spPr>
          <a:xfrm>
            <a:off x="767520" y="57888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Grant privilege</a:t>
            </a:r>
            <a:endParaRPr b="0" lang="en-US" sz="1400" spc="-1" strike="noStrike">
              <a:latin typeface="Arial"/>
            </a:endParaRPr>
          </a:p>
        </p:txBody>
      </p:sp>
      <p:sp>
        <p:nvSpPr>
          <p:cNvPr id="330" name="TextShape 3"/>
          <p:cNvSpPr txBox="1"/>
          <p:nvPr/>
        </p:nvSpPr>
        <p:spPr>
          <a:xfrm>
            <a:off x="767520" y="11800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And we wants to grant A1 the privilege to insert and delete tuples in both of relations BankStaff and Customer, but we does not want A1 to be able to propagate these privileges to additional accounts, so we use the following codes</a:t>
            </a:r>
            <a:endParaRPr b="0" lang="en-US" sz="1400" spc="-1" strike="noStrike">
              <a:latin typeface="Arial"/>
            </a:endParaRPr>
          </a:p>
        </p:txBody>
      </p:sp>
      <p:pic>
        <p:nvPicPr>
          <p:cNvPr id="331" name="Picture 3" descr=""/>
          <p:cNvPicPr/>
          <p:nvPr/>
        </p:nvPicPr>
        <p:blipFill>
          <a:blip r:embed="rId1"/>
          <a:stretch/>
        </p:blipFill>
        <p:spPr>
          <a:xfrm>
            <a:off x="767520" y="2632680"/>
            <a:ext cx="7353720" cy="1069560"/>
          </a:xfrm>
          <a:prstGeom prst="rect">
            <a:avLst/>
          </a:prstGeom>
          <a:ln>
            <a:noFill/>
          </a:ln>
        </p:spPr>
      </p:pic>
    </p:spTree>
  </p:cSld>
  <p:transition spd="med">
    <p:fade/>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DATABASE SECURITY AND SOLUTION</a:t>
            </a:r>
            <a:endParaRPr b="0" lang="en-US" sz="900" spc="-1" strike="noStrike">
              <a:solidFill>
                <a:srgbClr val="000000"/>
              </a:solidFill>
              <a:latin typeface="Arial"/>
            </a:endParaRPr>
          </a:p>
        </p:txBody>
      </p:sp>
      <p:sp>
        <p:nvSpPr>
          <p:cNvPr id="333" name="CustomShape 2"/>
          <p:cNvSpPr/>
          <p:nvPr/>
        </p:nvSpPr>
        <p:spPr>
          <a:xfrm>
            <a:off x="767520" y="57888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Grant privilege</a:t>
            </a:r>
            <a:endParaRPr b="0" lang="en-US" sz="1400" spc="-1" strike="noStrike">
              <a:latin typeface="Arial"/>
            </a:endParaRPr>
          </a:p>
        </p:txBody>
      </p:sp>
      <p:sp>
        <p:nvSpPr>
          <p:cNvPr id="334" name="TextShape 3"/>
          <p:cNvSpPr txBox="1"/>
          <p:nvPr/>
        </p:nvSpPr>
        <p:spPr>
          <a:xfrm>
            <a:off x="767520" y="11800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Suppose that we wants to allowA2to retrieve information from either of the two tables and also to be able to propagate the SELECT privilege to other accounts so we use the following codes</a:t>
            </a:r>
            <a:endParaRPr b="0" lang="en-US" sz="1400" spc="-1" strike="noStrike">
              <a:latin typeface="Arial"/>
            </a:endParaRPr>
          </a:p>
        </p:txBody>
      </p:sp>
      <p:pic>
        <p:nvPicPr>
          <p:cNvPr id="335" name="Picture 2" descr=""/>
          <p:cNvPicPr/>
          <p:nvPr/>
        </p:nvPicPr>
        <p:blipFill>
          <a:blip r:embed="rId1"/>
          <a:stretch/>
        </p:blipFill>
        <p:spPr>
          <a:xfrm>
            <a:off x="767520" y="2422800"/>
            <a:ext cx="7178760" cy="1051560"/>
          </a:xfrm>
          <a:prstGeom prst="rect">
            <a:avLst/>
          </a:prstGeom>
          <a:ln>
            <a:noFill/>
          </a:ln>
        </p:spPr>
      </p:pic>
    </p:spTree>
  </p:cSld>
  <p:transition spd="med">
    <p:fade/>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DATABASE SECURITY AND SOLUTION</a:t>
            </a:r>
            <a:endParaRPr b="0" lang="en-US" sz="900" spc="-1" strike="noStrike">
              <a:solidFill>
                <a:srgbClr val="000000"/>
              </a:solidFill>
              <a:latin typeface="Arial"/>
            </a:endParaRPr>
          </a:p>
        </p:txBody>
      </p:sp>
      <p:sp>
        <p:nvSpPr>
          <p:cNvPr id="337" name="CustomShape 2"/>
          <p:cNvSpPr/>
          <p:nvPr/>
        </p:nvSpPr>
        <p:spPr>
          <a:xfrm>
            <a:off x="767520" y="57888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Grant privilege</a:t>
            </a:r>
            <a:endParaRPr b="0" lang="en-US" sz="1400" spc="-1" strike="noStrike">
              <a:latin typeface="Arial"/>
            </a:endParaRPr>
          </a:p>
        </p:txBody>
      </p:sp>
      <p:sp>
        <p:nvSpPr>
          <p:cNvPr id="338" name="TextShape 3"/>
          <p:cNvSpPr txBox="1"/>
          <p:nvPr/>
        </p:nvSpPr>
        <p:spPr>
          <a:xfrm>
            <a:off x="767520" y="11800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User A2 can grant the SELECT privilege on the Customer and BankStaff relations  to A3 by issuing:</a:t>
            </a:r>
            <a:endParaRPr b="0" lang="en-US" sz="1400" spc="-1" strike="noStrike">
              <a:latin typeface="Arial"/>
            </a:endParaRPr>
          </a:p>
        </p:txBody>
      </p:sp>
      <p:pic>
        <p:nvPicPr>
          <p:cNvPr id="339" name="Picture 3" descr=""/>
          <p:cNvPicPr/>
          <p:nvPr/>
        </p:nvPicPr>
        <p:blipFill>
          <a:blip r:embed="rId1"/>
          <a:stretch/>
        </p:blipFill>
        <p:spPr>
          <a:xfrm>
            <a:off x="767520" y="2498040"/>
            <a:ext cx="7353720" cy="1082880"/>
          </a:xfrm>
          <a:prstGeom prst="rect">
            <a:avLst/>
          </a:prstGeom>
          <a:ln>
            <a:noFill/>
          </a:ln>
        </p:spPr>
      </p:pic>
    </p:spTree>
  </p:cSld>
  <p:transition spd="med">
    <p:fade/>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DATABASE SECURITY AND SOLUTION</a:t>
            </a:r>
            <a:endParaRPr b="0" lang="en-US" sz="900" spc="-1" strike="noStrike">
              <a:solidFill>
                <a:srgbClr val="000000"/>
              </a:solidFill>
              <a:latin typeface="Arial"/>
            </a:endParaRPr>
          </a:p>
        </p:txBody>
      </p:sp>
      <p:sp>
        <p:nvSpPr>
          <p:cNvPr id="341" name="CustomShape 2"/>
          <p:cNvSpPr/>
          <p:nvPr/>
        </p:nvSpPr>
        <p:spPr>
          <a:xfrm>
            <a:off x="767520" y="57888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Grant privilege</a:t>
            </a:r>
            <a:endParaRPr b="0" lang="en-US" sz="1400" spc="-1" strike="noStrike">
              <a:latin typeface="Arial"/>
            </a:endParaRPr>
          </a:p>
        </p:txBody>
      </p:sp>
      <p:sp>
        <p:nvSpPr>
          <p:cNvPr id="342" name="TextShape 3"/>
          <p:cNvSpPr txBox="1"/>
          <p:nvPr/>
        </p:nvSpPr>
        <p:spPr>
          <a:xfrm>
            <a:off x="767520" y="11800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To check all privileges of userA3, we conduct the following codes:</a:t>
            </a:r>
            <a:endParaRPr b="0" lang="en-US" sz="1400" spc="-1" strike="noStrike">
              <a:latin typeface="Arial"/>
            </a:endParaRPr>
          </a:p>
        </p:txBody>
      </p:sp>
      <p:pic>
        <p:nvPicPr>
          <p:cNvPr id="343" name="Picture 2" descr=""/>
          <p:cNvPicPr/>
          <p:nvPr/>
        </p:nvPicPr>
        <p:blipFill>
          <a:blip r:embed="rId1"/>
          <a:stretch/>
        </p:blipFill>
        <p:spPr>
          <a:xfrm>
            <a:off x="767520" y="1863000"/>
            <a:ext cx="6655320" cy="778320"/>
          </a:xfrm>
          <a:prstGeom prst="rect">
            <a:avLst/>
          </a:prstGeom>
          <a:ln>
            <a:noFill/>
          </a:ln>
        </p:spPr>
      </p:pic>
      <p:pic>
        <p:nvPicPr>
          <p:cNvPr id="344" name="Picture 5" descr=""/>
          <p:cNvPicPr/>
          <p:nvPr/>
        </p:nvPicPr>
        <p:blipFill>
          <a:blip r:embed="rId2"/>
          <a:stretch/>
        </p:blipFill>
        <p:spPr>
          <a:xfrm>
            <a:off x="767520" y="3016080"/>
            <a:ext cx="5866920" cy="723600"/>
          </a:xfrm>
          <a:prstGeom prst="rect">
            <a:avLst/>
          </a:prstGeom>
          <a:ln>
            <a:noFill/>
          </a:ln>
        </p:spPr>
      </p:pic>
    </p:spTree>
  </p:cSld>
  <p:transition spd="med">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962280" y="1716120"/>
            <a:ext cx="2880360" cy="319320"/>
          </a:xfrm>
          <a:prstGeom prst="rect">
            <a:avLst/>
          </a:prstGeom>
          <a:noFill/>
          <a:ln>
            <a:noFill/>
          </a:ln>
        </p:spPr>
        <p:txBody>
          <a:bodyPr tIns="91440" bIns="91440">
            <a:noAutofit/>
          </a:bodyPr>
          <a:p>
            <a:pPr algn="ctr">
              <a:lnSpc>
                <a:spcPct val="115000"/>
              </a:lnSpc>
              <a:spcAft>
                <a:spcPts val="1599"/>
              </a:spcAft>
              <a:tabLst>
                <a:tab algn="l" pos="0"/>
              </a:tabLst>
            </a:pPr>
            <a:r>
              <a:rPr b="0" lang="en-US" sz="1100" spc="-1" strike="noStrike">
                <a:solidFill>
                  <a:srgbClr val="000000"/>
                </a:solidFill>
                <a:latin typeface="Raleway"/>
                <a:ea typeface="Raleway"/>
              </a:rPr>
              <a:t>Insert initial data to the database and show the result.</a:t>
            </a:r>
            <a:endParaRPr b="0" lang="en-US" sz="1100" spc="-1" strike="noStrike">
              <a:latin typeface="Arial"/>
            </a:endParaRPr>
          </a:p>
        </p:txBody>
      </p:sp>
      <p:sp>
        <p:nvSpPr>
          <p:cNvPr id="219" name="TextShape 2"/>
          <p:cNvSpPr txBox="1"/>
          <p:nvPr/>
        </p:nvSpPr>
        <p:spPr>
          <a:xfrm>
            <a:off x="798840" y="1254600"/>
            <a:ext cx="3214440" cy="319320"/>
          </a:xfrm>
          <a:prstGeom prst="rect">
            <a:avLst/>
          </a:prstGeom>
          <a:noFill/>
          <a:ln>
            <a:noFill/>
          </a:ln>
        </p:spPr>
        <p:txBody>
          <a:bodyPr tIns="91440" bIns="91440" anchor="ctr">
            <a:noAutofit/>
          </a:bodyPr>
          <a:p>
            <a:pPr algn="ctr">
              <a:lnSpc>
                <a:spcPct val="100000"/>
              </a:lnSpc>
            </a:pPr>
            <a:r>
              <a:rPr b="0" lang="en-US" sz="1200" spc="-1" strike="noStrike">
                <a:solidFill>
                  <a:srgbClr val="000000"/>
                </a:solidFill>
                <a:latin typeface="Raleway Black"/>
                <a:ea typeface="Raleway Black"/>
              </a:rPr>
              <a:t>COMPLETE IMPLEMENTATION OF THE DATABASE TO DBMS</a:t>
            </a:r>
            <a:endParaRPr b="0" lang="en-US" sz="1200" spc="-1" strike="noStrike">
              <a:solidFill>
                <a:srgbClr val="000000"/>
              </a:solidFill>
              <a:latin typeface="Arial"/>
            </a:endParaRPr>
          </a:p>
        </p:txBody>
      </p:sp>
      <p:sp>
        <p:nvSpPr>
          <p:cNvPr id="220" name="TextShape 3"/>
          <p:cNvSpPr txBox="1"/>
          <p:nvPr/>
        </p:nvSpPr>
        <p:spPr>
          <a:xfrm>
            <a:off x="1980360" y="896760"/>
            <a:ext cx="851760" cy="354600"/>
          </a:xfrm>
          <a:prstGeom prst="rect">
            <a:avLst/>
          </a:prstGeom>
          <a:noFill/>
          <a:ln>
            <a:noFill/>
          </a:ln>
        </p:spPr>
        <p:txBody>
          <a:bodyPr tIns="91440" bIns="91440" anchor="b">
            <a:noAutofit/>
          </a:bodyPr>
          <a:p>
            <a:pPr algn="ctr">
              <a:lnSpc>
                <a:spcPct val="100000"/>
              </a:lnSpc>
              <a:tabLst>
                <a:tab algn="l" pos="0"/>
              </a:tabLst>
            </a:pPr>
            <a:r>
              <a:rPr b="0" lang="en" sz="2400" spc="-1" strike="noStrike">
                <a:solidFill>
                  <a:srgbClr val="cadcdc"/>
                </a:solidFill>
                <a:latin typeface="Raleway Black"/>
                <a:ea typeface="Raleway Black"/>
              </a:rPr>
              <a:t>01</a:t>
            </a:r>
            <a:endParaRPr b="0" lang="en-US" sz="2400" spc="-1" strike="noStrike">
              <a:solidFill>
                <a:srgbClr val="000000"/>
              </a:solidFill>
              <a:latin typeface="Arial"/>
            </a:endParaRPr>
          </a:p>
        </p:txBody>
      </p:sp>
      <p:sp>
        <p:nvSpPr>
          <p:cNvPr id="221" name="TextShape 4"/>
          <p:cNvSpPr txBox="1"/>
          <p:nvPr/>
        </p:nvSpPr>
        <p:spPr>
          <a:xfrm rot="16200000">
            <a:off x="-1703520" y="2548800"/>
            <a:ext cx="4302000" cy="205920"/>
          </a:xfrm>
          <a:prstGeom prst="rect">
            <a:avLst/>
          </a:prstGeom>
          <a:noFill/>
          <a:ln>
            <a:noFill/>
          </a:ln>
        </p:spPr>
        <p:txBody>
          <a:bodyPr tIns="91440" bIns="91440" anchor="ctr">
            <a:noAutofit/>
          </a:bodyPr>
          <a:p>
            <a:pPr algn="r">
              <a:lnSpc>
                <a:spcPct val="100000"/>
              </a:lnSpc>
              <a:tabLst>
                <a:tab algn="l" pos="0"/>
              </a:tabLst>
            </a:pPr>
            <a:r>
              <a:rPr b="0" lang="en" sz="900" spc="-1" strike="noStrike">
                <a:solidFill>
                  <a:srgbClr val="000000"/>
                </a:solidFill>
                <a:latin typeface="Raleway Black"/>
                <a:ea typeface="Raleway Black"/>
              </a:rPr>
              <a:t>TABLE OF CONTENTS</a:t>
            </a:r>
            <a:endParaRPr b="0" lang="en-US" sz="900" spc="-1" strike="noStrike">
              <a:solidFill>
                <a:srgbClr val="000000"/>
              </a:solidFill>
              <a:latin typeface="Arial"/>
            </a:endParaRPr>
          </a:p>
        </p:txBody>
      </p:sp>
      <p:sp>
        <p:nvSpPr>
          <p:cNvPr id="222" name="TextShape 5"/>
          <p:cNvSpPr txBox="1"/>
          <p:nvPr/>
        </p:nvSpPr>
        <p:spPr>
          <a:xfrm>
            <a:off x="981360" y="3493800"/>
            <a:ext cx="2880360" cy="319320"/>
          </a:xfrm>
          <a:prstGeom prst="rect">
            <a:avLst/>
          </a:prstGeom>
          <a:noFill/>
          <a:ln>
            <a:noFill/>
          </a:ln>
        </p:spPr>
        <p:txBody>
          <a:bodyPr tIns="91440" bIns="91440">
            <a:noAutofit/>
          </a:bodyPr>
          <a:p>
            <a:pPr algn="ctr">
              <a:lnSpc>
                <a:spcPct val="115000"/>
              </a:lnSpc>
              <a:spcAft>
                <a:spcPts val="1599"/>
              </a:spcAft>
              <a:tabLst>
                <a:tab algn="l" pos="0"/>
              </a:tabLst>
            </a:pPr>
            <a:r>
              <a:rPr b="0" lang="en-US" sz="1100" spc="-1" strike="noStrike">
                <a:solidFill>
                  <a:srgbClr val="000000"/>
                </a:solidFill>
                <a:latin typeface="Raleway"/>
                <a:ea typeface="Raleway"/>
              </a:rPr>
              <a:t>Analyze dependency and Normal Form of our database</a:t>
            </a:r>
            <a:endParaRPr b="0" lang="en-US" sz="1100" spc="-1" strike="noStrike">
              <a:latin typeface="Arial"/>
            </a:endParaRPr>
          </a:p>
        </p:txBody>
      </p:sp>
      <p:sp>
        <p:nvSpPr>
          <p:cNvPr id="223" name="TextShape 6"/>
          <p:cNvSpPr txBox="1"/>
          <p:nvPr/>
        </p:nvSpPr>
        <p:spPr>
          <a:xfrm>
            <a:off x="741960" y="3034440"/>
            <a:ext cx="3358800" cy="319320"/>
          </a:xfrm>
          <a:prstGeom prst="rect">
            <a:avLst/>
          </a:prstGeom>
          <a:noFill/>
          <a:ln>
            <a:noFill/>
          </a:ln>
        </p:spPr>
        <p:txBody>
          <a:bodyPr tIns="91440" bIns="91440" anchor="ctr">
            <a:noAutofit/>
          </a:bodyPr>
          <a:p>
            <a:pPr algn="ctr">
              <a:lnSpc>
                <a:spcPct val="100000"/>
              </a:lnSpc>
            </a:pPr>
            <a:r>
              <a:rPr b="0" lang="en-US" sz="1200" spc="-1" strike="noStrike">
                <a:solidFill>
                  <a:srgbClr val="000000"/>
                </a:solidFill>
                <a:latin typeface="Raleway Black"/>
                <a:ea typeface="Raleway Black"/>
              </a:rPr>
              <a:t>THE NORMAL FORM (NF) AND SOLUTIONS FOR IMPROVING THE NF</a:t>
            </a:r>
            <a:endParaRPr b="0" lang="en-US" sz="1200" spc="-1" strike="noStrike">
              <a:solidFill>
                <a:srgbClr val="000000"/>
              </a:solidFill>
              <a:latin typeface="Arial"/>
            </a:endParaRPr>
          </a:p>
        </p:txBody>
      </p:sp>
      <p:sp>
        <p:nvSpPr>
          <p:cNvPr id="224" name="TextShape 7"/>
          <p:cNvSpPr txBox="1"/>
          <p:nvPr/>
        </p:nvSpPr>
        <p:spPr>
          <a:xfrm>
            <a:off x="2016000" y="2613960"/>
            <a:ext cx="772560" cy="354600"/>
          </a:xfrm>
          <a:prstGeom prst="rect">
            <a:avLst/>
          </a:prstGeom>
          <a:noFill/>
          <a:ln>
            <a:noFill/>
          </a:ln>
        </p:spPr>
        <p:txBody>
          <a:bodyPr tIns="91440" bIns="91440" anchor="b">
            <a:noAutofit/>
          </a:bodyPr>
          <a:p>
            <a:pPr algn="ctr">
              <a:lnSpc>
                <a:spcPct val="100000"/>
              </a:lnSpc>
              <a:tabLst>
                <a:tab algn="l" pos="0"/>
              </a:tabLst>
            </a:pPr>
            <a:r>
              <a:rPr b="0" lang="en" sz="2400" spc="-1" strike="noStrike">
                <a:solidFill>
                  <a:srgbClr val="cadcdc"/>
                </a:solidFill>
                <a:latin typeface="Raleway Black"/>
                <a:ea typeface="Raleway Black"/>
              </a:rPr>
              <a:t>02</a:t>
            </a:r>
            <a:endParaRPr b="0" lang="en-US" sz="2400" spc="-1" strike="noStrike">
              <a:solidFill>
                <a:srgbClr val="000000"/>
              </a:solidFill>
              <a:latin typeface="Arial"/>
            </a:endParaRPr>
          </a:p>
        </p:txBody>
      </p:sp>
      <p:sp>
        <p:nvSpPr>
          <p:cNvPr id="225" name="TextShape 8"/>
          <p:cNvSpPr txBox="1"/>
          <p:nvPr/>
        </p:nvSpPr>
        <p:spPr>
          <a:xfrm>
            <a:off x="5919120" y="1765080"/>
            <a:ext cx="2880360" cy="319320"/>
          </a:xfrm>
          <a:prstGeom prst="rect">
            <a:avLst/>
          </a:prstGeom>
          <a:noFill/>
          <a:ln>
            <a:noFill/>
          </a:ln>
        </p:spPr>
        <p:txBody>
          <a:bodyPr tIns="91440" bIns="91440">
            <a:noAutofit/>
          </a:bodyPr>
          <a:p>
            <a:pPr algn="ctr">
              <a:lnSpc>
                <a:spcPct val="115000"/>
              </a:lnSpc>
              <a:spcAft>
                <a:spcPts val="1599"/>
              </a:spcAft>
              <a:tabLst>
                <a:tab algn="l" pos="0"/>
              </a:tabLst>
            </a:pPr>
            <a:r>
              <a:rPr b="0" lang="en" sz="1100" spc="-1" strike="noStrike">
                <a:solidFill>
                  <a:srgbClr val="000000"/>
                </a:solidFill>
                <a:latin typeface="Raleway"/>
                <a:ea typeface="Raleway"/>
              </a:rPr>
              <a:t>Query, Trigger, Stored Procedure and Indexing</a:t>
            </a:r>
            <a:endParaRPr b="0" lang="en-US" sz="1100" spc="-1" strike="noStrike">
              <a:latin typeface="Arial"/>
            </a:endParaRPr>
          </a:p>
        </p:txBody>
      </p:sp>
      <p:sp>
        <p:nvSpPr>
          <p:cNvPr id="226" name="TextShape 9"/>
          <p:cNvSpPr txBox="1"/>
          <p:nvPr/>
        </p:nvSpPr>
        <p:spPr>
          <a:xfrm>
            <a:off x="5752080" y="1235520"/>
            <a:ext cx="3214440" cy="319320"/>
          </a:xfrm>
          <a:prstGeom prst="rect">
            <a:avLst/>
          </a:prstGeom>
          <a:noFill/>
          <a:ln>
            <a:noFill/>
          </a:ln>
        </p:spPr>
        <p:txBody>
          <a:bodyPr tIns="91440" bIns="91440" anchor="ctr">
            <a:noAutofit/>
          </a:bodyPr>
          <a:p>
            <a:pPr algn="ctr">
              <a:lnSpc>
                <a:spcPct val="100000"/>
              </a:lnSpc>
            </a:pPr>
            <a:r>
              <a:rPr b="0" lang="en-US" sz="1200" spc="-1" strike="noStrike">
                <a:solidFill>
                  <a:srgbClr val="000000"/>
                </a:solidFill>
                <a:latin typeface="Raleway Black"/>
                <a:ea typeface="Raleway Black"/>
              </a:rPr>
              <a:t>TUNING AND MANIPULATING BANK_TRANSACTIONDATABASE</a:t>
            </a:r>
            <a:endParaRPr b="0" lang="en-US" sz="1200" spc="-1" strike="noStrike">
              <a:solidFill>
                <a:srgbClr val="000000"/>
              </a:solidFill>
              <a:latin typeface="Arial"/>
            </a:endParaRPr>
          </a:p>
        </p:txBody>
      </p:sp>
      <p:sp>
        <p:nvSpPr>
          <p:cNvPr id="227" name="TextShape 10"/>
          <p:cNvSpPr txBox="1"/>
          <p:nvPr/>
        </p:nvSpPr>
        <p:spPr>
          <a:xfrm>
            <a:off x="6970680" y="860400"/>
            <a:ext cx="777240" cy="354600"/>
          </a:xfrm>
          <a:prstGeom prst="rect">
            <a:avLst/>
          </a:prstGeom>
          <a:noFill/>
          <a:ln>
            <a:noFill/>
          </a:ln>
        </p:spPr>
        <p:txBody>
          <a:bodyPr tIns="91440" bIns="91440" anchor="b">
            <a:noAutofit/>
          </a:bodyPr>
          <a:p>
            <a:pPr algn="ctr">
              <a:lnSpc>
                <a:spcPct val="100000"/>
              </a:lnSpc>
              <a:tabLst>
                <a:tab algn="l" pos="0"/>
              </a:tabLst>
            </a:pPr>
            <a:r>
              <a:rPr b="0" lang="en" sz="2400" spc="-1" strike="noStrike">
                <a:solidFill>
                  <a:srgbClr val="cadcdc"/>
                </a:solidFill>
                <a:latin typeface="Raleway Black"/>
                <a:ea typeface="Raleway Black"/>
              </a:rPr>
              <a:t>04</a:t>
            </a:r>
            <a:endParaRPr b="0" lang="en-US" sz="2400" spc="-1" strike="noStrike">
              <a:solidFill>
                <a:srgbClr val="000000"/>
              </a:solidFill>
              <a:latin typeface="Arial"/>
            </a:endParaRPr>
          </a:p>
        </p:txBody>
      </p:sp>
      <p:sp>
        <p:nvSpPr>
          <p:cNvPr id="228" name="TextShape 11"/>
          <p:cNvSpPr txBox="1"/>
          <p:nvPr/>
        </p:nvSpPr>
        <p:spPr>
          <a:xfrm>
            <a:off x="5921640" y="3516120"/>
            <a:ext cx="2880360" cy="319320"/>
          </a:xfrm>
          <a:prstGeom prst="rect">
            <a:avLst/>
          </a:prstGeom>
          <a:noFill/>
          <a:ln>
            <a:noFill/>
          </a:ln>
        </p:spPr>
        <p:txBody>
          <a:bodyPr tIns="91440" bIns="91440">
            <a:noAutofit/>
          </a:bodyPr>
          <a:p>
            <a:pPr algn="ctr">
              <a:lnSpc>
                <a:spcPct val="115000"/>
              </a:lnSpc>
              <a:spcAft>
                <a:spcPts val="1599"/>
              </a:spcAft>
              <a:tabLst>
                <a:tab algn="l" pos="0"/>
              </a:tabLst>
            </a:pPr>
            <a:r>
              <a:rPr b="0" lang="en-US" sz="1100" spc="-1" strike="noStrike">
                <a:solidFill>
                  <a:srgbClr val="000000"/>
                </a:solidFill>
                <a:latin typeface="Raleway"/>
                <a:ea typeface="Raleway"/>
              </a:rPr>
              <a:t>Demo</a:t>
            </a:r>
            <a:endParaRPr b="0" lang="en-US" sz="1100" spc="-1" strike="noStrike">
              <a:latin typeface="Arial"/>
            </a:endParaRPr>
          </a:p>
        </p:txBody>
      </p:sp>
      <p:sp>
        <p:nvSpPr>
          <p:cNvPr id="229" name="TextShape 12"/>
          <p:cNvSpPr txBox="1"/>
          <p:nvPr/>
        </p:nvSpPr>
        <p:spPr>
          <a:xfrm>
            <a:off x="5636160" y="3034440"/>
            <a:ext cx="3507480" cy="319320"/>
          </a:xfrm>
          <a:prstGeom prst="rect">
            <a:avLst/>
          </a:prstGeom>
          <a:noFill/>
          <a:ln>
            <a:noFill/>
          </a:ln>
        </p:spPr>
        <p:txBody>
          <a:bodyPr tIns="91440" bIns="91440" anchor="ctr">
            <a:noAutofit/>
          </a:bodyPr>
          <a:p>
            <a:pPr algn="ctr">
              <a:lnSpc>
                <a:spcPct val="100000"/>
              </a:lnSpc>
            </a:pPr>
            <a:r>
              <a:rPr b="0" lang="en-US" sz="1200" spc="-1" strike="noStrike">
                <a:solidFill>
                  <a:srgbClr val="000000"/>
                </a:solidFill>
                <a:latin typeface="Raleway Black"/>
                <a:ea typeface="Raleway Black"/>
              </a:rPr>
              <a:t>APPLICATION DEMONSTRATION</a:t>
            </a:r>
            <a:endParaRPr b="0" lang="en-US" sz="1200" spc="-1" strike="noStrike">
              <a:solidFill>
                <a:srgbClr val="000000"/>
              </a:solidFill>
              <a:latin typeface="Arial"/>
            </a:endParaRPr>
          </a:p>
        </p:txBody>
      </p:sp>
      <p:sp>
        <p:nvSpPr>
          <p:cNvPr id="230" name="TextShape 13"/>
          <p:cNvSpPr txBox="1"/>
          <p:nvPr/>
        </p:nvSpPr>
        <p:spPr>
          <a:xfrm>
            <a:off x="7003440" y="2682720"/>
            <a:ext cx="772560" cy="354600"/>
          </a:xfrm>
          <a:prstGeom prst="rect">
            <a:avLst/>
          </a:prstGeom>
          <a:noFill/>
          <a:ln>
            <a:noFill/>
          </a:ln>
        </p:spPr>
        <p:txBody>
          <a:bodyPr tIns="91440" bIns="91440" anchor="b">
            <a:noAutofit/>
          </a:bodyPr>
          <a:p>
            <a:pPr algn="ctr">
              <a:lnSpc>
                <a:spcPct val="100000"/>
              </a:lnSpc>
              <a:tabLst>
                <a:tab algn="l" pos="0"/>
              </a:tabLst>
            </a:pPr>
            <a:r>
              <a:rPr b="0" lang="en" sz="2400" spc="-1" strike="noStrike">
                <a:solidFill>
                  <a:srgbClr val="cadcdc"/>
                </a:solidFill>
                <a:latin typeface="Raleway Black"/>
                <a:ea typeface="Raleway Black"/>
              </a:rPr>
              <a:t>05</a:t>
            </a:r>
            <a:endParaRPr b="0" lang="en-US" sz="2400" spc="-1" strike="noStrike">
              <a:solidFill>
                <a:srgbClr val="000000"/>
              </a:solidFill>
              <a:latin typeface="Arial"/>
            </a:endParaRPr>
          </a:p>
        </p:txBody>
      </p:sp>
      <p:sp>
        <p:nvSpPr>
          <p:cNvPr id="231" name="CustomShape 14"/>
          <p:cNvSpPr/>
          <p:nvPr/>
        </p:nvSpPr>
        <p:spPr>
          <a:xfrm>
            <a:off x="3439080" y="2485080"/>
            <a:ext cx="2880360" cy="319320"/>
          </a:xfrm>
          <a:prstGeom prst="rect">
            <a:avLst/>
          </a:prstGeom>
          <a:noFill/>
          <a:ln>
            <a:noFill/>
          </a:ln>
        </p:spPr>
        <p:style>
          <a:lnRef idx="0"/>
          <a:fillRef idx="0"/>
          <a:effectRef idx="0"/>
          <a:fontRef idx="minor"/>
        </p:style>
        <p:txBody>
          <a:bodyPr tIns="91440" bIns="91440">
            <a:noAutofit/>
          </a:bodyPr>
          <a:p>
            <a:pPr algn="ctr">
              <a:lnSpc>
                <a:spcPct val="115000"/>
              </a:lnSpc>
              <a:spcAft>
                <a:spcPts val="1599"/>
              </a:spcAft>
              <a:tabLst>
                <a:tab algn="l" pos="0"/>
              </a:tabLst>
            </a:pPr>
            <a:r>
              <a:rPr b="0" lang="en-US" sz="1100" spc="-1" strike="noStrike">
                <a:solidFill>
                  <a:srgbClr val="000000"/>
                </a:solidFill>
                <a:latin typeface="Raleway"/>
                <a:ea typeface="Raleway"/>
              </a:rPr>
              <a:t>About grant privilege to user</a:t>
            </a:r>
            <a:endParaRPr b="0" lang="en-US" sz="1100" spc="-1" strike="noStrike">
              <a:latin typeface="Arial"/>
            </a:endParaRPr>
          </a:p>
        </p:txBody>
      </p:sp>
      <p:sp>
        <p:nvSpPr>
          <p:cNvPr id="232" name="CustomShape 15"/>
          <p:cNvSpPr/>
          <p:nvPr/>
        </p:nvSpPr>
        <p:spPr>
          <a:xfrm>
            <a:off x="3186000" y="2134440"/>
            <a:ext cx="3358800" cy="319320"/>
          </a:xfrm>
          <a:prstGeom prst="rect">
            <a:avLst/>
          </a:prstGeom>
          <a:noFill/>
          <a:ln>
            <a:noFill/>
          </a:ln>
        </p:spPr>
        <p:style>
          <a:lnRef idx="0"/>
          <a:fillRef idx="0"/>
          <a:effectRef idx="0"/>
          <a:fontRef idx="minor"/>
        </p:style>
        <p:txBody>
          <a:bodyPr tIns="91440" bIns="91440" anchor="ctr">
            <a:noAutofit/>
          </a:bodyPr>
          <a:p>
            <a:pPr algn="ctr">
              <a:lnSpc>
                <a:spcPct val="100000"/>
              </a:lnSpc>
            </a:pPr>
            <a:r>
              <a:rPr b="0" lang="en-US" sz="1200" spc="-1" strike="noStrike">
                <a:solidFill>
                  <a:srgbClr val="000000"/>
                </a:solidFill>
                <a:latin typeface="Raleway Black"/>
                <a:ea typeface="Raleway Black"/>
              </a:rPr>
              <a:t>DATABASE SECURITY AND SOLUTION</a:t>
            </a:r>
            <a:endParaRPr b="0" lang="en-US" sz="1200" spc="-1" strike="noStrike">
              <a:latin typeface="Arial"/>
            </a:endParaRPr>
          </a:p>
        </p:txBody>
      </p:sp>
      <p:sp>
        <p:nvSpPr>
          <p:cNvPr id="233" name="CustomShape 16"/>
          <p:cNvSpPr/>
          <p:nvPr/>
        </p:nvSpPr>
        <p:spPr>
          <a:xfrm>
            <a:off x="4459680" y="1713600"/>
            <a:ext cx="772560" cy="354600"/>
          </a:xfrm>
          <a:prstGeom prst="rect">
            <a:avLst/>
          </a:prstGeom>
          <a:noFill/>
          <a:ln>
            <a:noFill/>
          </a:ln>
        </p:spPr>
        <p:style>
          <a:lnRef idx="0"/>
          <a:fillRef idx="0"/>
          <a:effectRef idx="0"/>
          <a:fontRef idx="minor"/>
        </p:style>
        <p:txBody>
          <a:bodyPr tIns="91440" bIns="91440" anchor="b">
            <a:noAutofit/>
          </a:bodyPr>
          <a:p>
            <a:pPr algn="ctr">
              <a:lnSpc>
                <a:spcPct val="100000"/>
              </a:lnSpc>
            </a:pPr>
            <a:r>
              <a:rPr b="0" lang="en" sz="2400" spc="-1" strike="noStrike">
                <a:solidFill>
                  <a:srgbClr val="cadcdc"/>
                </a:solidFill>
                <a:latin typeface="Raleway Black"/>
                <a:ea typeface="Raleway Black"/>
              </a:rPr>
              <a:t>03</a:t>
            </a:r>
            <a:endParaRPr b="0" lang="en-US" sz="2400" spc="-1" strike="noStrike">
              <a:latin typeface="Arial"/>
            </a:endParaRPr>
          </a:p>
        </p:txBody>
      </p:sp>
    </p:spTree>
  </p:cSld>
  <p:transition spd="med">
    <p:fade/>
  </p:transition>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DATABASE SECURITY AND SOLUTION</a:t>
            </a:r>
            <a:endParaRPr b="0" lang="en-US" sz="900" spc="-1" strike="noStrike">
              <a:solidFill>
                <a:srgbClr val="000000"/>
              </a:solidFill>
              <a:latin typeface="Arial"/>
            </a:endParaRPr>
          </a:p>
        </p:txBody>
      </p:sp>
      <p:sp>
        <p:nvSpPr>
          <p:cNvPr id="346" name="CustomShape 2"/>
          <p:cNvSpPr/>
          <p:nvPr/>
        </p:nvSpPr>
        <p:spPr>
          <a:xfrm>
            <a:off x="767520" y="57888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Revoke privilege</a:t>
            </a:r>
            <a:endParaRPr b="0" lang="en-US" sz="1400" spc="-1" strike="noStrike">
              <a:latin typeface="Arial"/>
            </a:endParaRPr>
          </a:p>
        </p:txBody>
      </p:sp>
      <p:sp>
        <p:nvSpPr>
          <p:cNvPr id="347" name="TextShape 3"/>
          <p:cNvSpPr txBox="1"/>
          <p:nvPr/>
        </p:nvSpPr>
        <p:spPr>
          <a:xfrm>
            <a:off x="767520" y="15166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Now to revoke SELECT privilege of user A2 on Customer’s table, we can issue:</a:t>
            </a:r>
            <a:endParaRPr b="0" lang="en-US" sz="1400" spc="-1" strike="noStrike">
              <a:latin typeface="Arial"/>
            </a:endParaRPr>
          </a:p>
        </p:txBody>
      </p:sp>
      <p:pic>
        <p:nvPicPr>
          <p:cNvPr id="348" name="Picture 3" descr=""/>
          <p:cNvPicPr/>
          <p:nvPr/>
        </p:nvPicPr>
        <p:blipFill>
          <a:blip r:embed="rId1"/>
          <a:stretch/>
        </p:blipFill>
        <p:spPr>
          <a:xfrm>
            <a:off x="767520" y="2571840"/>
            <a:ext cx="7158960" cy="876600"/>
          </a:xfrm>
          <a:prstGeom prst="rect">
            <a:avLst/>
          </a:prstGeom>
          <a:ln>
            <a:noFill/>
          </a:ln>
        </p:spPr>
      </p:pic>
    </p:spTree>
  </p:cSld>
  <p:transition spd="med">
    <p:fade/>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1548000" y="1076400"/>
            <a:ext cx="7595640" cy="2887560"/>
          </a:xfrm>
          <a:prstGeom prst="rect">
            <a:avLst/>
          </a:prstGeom>
          <a:solidFill>
            <a:srgbClr val="cadcdc"/>
          </a:solidFill>
          <a:ln>
            <a:noFill/>
          </a:ln>
        </p:spPr>
        <p:style>
          <a:lnRef idx="0"/>
          <a:fillRef idx="0"/>
          <a:effectRef idx="0"/>
          <a:fontRef idx="minor"/>
        </p:style>
      </p:sp>
      <p:sp>
        <p:nvSpPr>
          <p:cNvPr id="350" name="TextShape 2"/>
          <p:cNvSpPr txBox="1"/>
          <p:nvPr/>
        </p:nvSpPr>
        <p:spPr>
          <a:xfrm>
            <a:off x="5521680" y="2577960"/>
            <a:ext cx="3621960" cy="643680"/>
          </a:xfrm>
          <a:prstGeom prst="rect">
            <a:avLst/>
          </a:prstGeom>
          <a:noFill/>
          <a:ln>
            <a:noFill/>
          </a:ln>
        </p:spPr>
        <p:txBody>
          <a:bodyPr tIns="91440" bIns="91440" anchor="ctr">
            <a:noAutofit/>
          </a:bodyPr>
          <a:p>
            <a:pPr>
              <a:lnSpc>
                <a:spcPct val="100000"/>
              </a:lnSpc>
            </a:pPr>
            <a:r>
              <a:rPr b="0" lang="en-US" sz="1800" spc="-1" strike="noStrike">
                <a:solidFill>
                  <a:srgbClr val="2a4040"/>
                </a:solidFill>
                <a:latin typeface="Raleway Black"/>
                <a:ea typeface="Raleway Black"/>
              </a:rPr>
              <a:t>TUNING AND MANIPULATING BANK_TRANSACTION DATABASE</a:t>
            </a:r>
            <a:endParaRPr b="0" lang="en-US" sz="1800" spc="-1" strike="noStrike">
              <a:solidFill>
                <a:srgbClr val="000000"/>
              </a:solidFill>
              <a:latin typeface="Arial"/>
            </a:endParaRPr>
          </a:p>
        </p:txBody>
      </p:sp>
      <p:sp>
        <p:nvSpPr>
          <p:cNvPr id="351" name="TextShape 3"/>
          <p:cNvSpPr txBox="1"/>
          <p:nvPr/>
        </p:nvSpPr>
        <p:spPr>
          <a:xfrm>
            <a:off x="5521680" y="2210400"/>
            <a:ext cx="1653840" cy="354600"/>
          </a:xfrm>
          <a:prstGeom prst="rect">
            <a:avLst/>
          </a:prstGeom>
          <a:noFill/>
          <a:ln>
            <a:noFill/>
          </a:ln>
        </p:spPr>
        <p:txBody>
          <a:bodyPr tIns="91440" bIns="91440" anchor="b">
            <a:noAutofit/>
          </a:bodyPr>
          <a:p>
            <a:pPr>
              <a:lnSpc>
                <a:spcPct val="100000"/>
              </a:lnSpc>
              <a:tabLst>
                <a:tab algn="l" pos="0"/>
              </a:tabLst>
            </a:pPr>
            <a:r>
              <a:rPr b="0" lang="en" sz="3600" spc="-1" strike="noStrike">
                <a:solidFill>
                  <a:srgbClr val="2a4040"/>
                </a:solidFill>
                <a:latin typeface="Raleway Black"/>
                <a:ea typeface="Raleway Black"/>
              </a:rPr>
              <a:t>04</a:t>
            </a:r>
            <a:endParaRPr b="0" lang="en-US" sz="3600" spc="-1" strike="noStrike">
              <a:solidFill>
                <a:srgbClr val="000000"/>
              </a:solidFill>
              <a:latin typeface="Arial"/>
            </a:endParaRPr>
          </a:p>
        </p:txBody>
      </p:sp>
      <p:pic>
        <p:nvPicPr>
          <p:cNvPr id="352" name="Google Shape;183;p25" descr=""/>
          <p:cNvPicPr/>
          <p:nvPr/>
        </p:nvPicPr>
        <p:blipFill>
          <a:blip r:embed="rId1"/>
          <a:srcRect l="16962" t="0" r="0" b="0"/>
          <a:stretch/>
        </p:blipFill>
        <p:spPr>
          <a:xfrm>
            <a:off x="970920" y="1191240"/>
            <a:ext cx="3319200" cy="2647080"/>
          </a:xfrm>
          <a:prstGeom prst="rect">
            <a:avLst/>
          </a:prstGeom>
          <a:ln>
            <a:noFill/>
          </a:ln>
        </p:spPr>
      </p:pic>
    </p:spTree>
  </p:cSld>
  <p:transition spd="med">
    <p:fade/>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1838880" y="1618200"/>
            <a:ext cx="5465520" cy="2077560"/>
          </a:xfrm>
          <a:prstGeom prst="rect">
            <a:avLst/>
          </a:prstGeom>
          <a:solidFill>
            <a:srgbClr val="cadcdc"/>
          </a:solidFill>
          <a:ln>
            <a:noFill/>
          </a:ln>
        </p:spPr>
        <p:style>
          <a:lnRef idx="0"/>
          <a:fillRef idx="0"/>
          <a:effectRef idx="0"/>
          <a:fontRef idx="minor"/>
        </p:style>
      </p:sp>
      <p:sp>
        <p:nvSpPr>
          <p:cNvPr id="354" name="TextShape 2"/>
          <p:cNvSpPr txBox="1"/>
          <p:nvPr/>
        </p:nvSpPr>
        <p:spPr>
          <a:xfrm>
            <a:off x="2760840" y="2601000"/>
            <a:ext cx="3621960" cy="643680"/>
          </a:xfrm>
          <a:prstGeom prst="rect">
            <a:avLst/>
          </a:prstGeom>
          <a:noFill/>
          <a:ln>
            <a:noFill/>
          </a:ln>
        </p:spPr>
        <p:txBody>
          <a:bodyPr tIns="91440" bIns="91440" anchor="ctr">
            <a:noAutofit/>
          </a:bodyPr>
          <a:p>
            <a:pPr algn="ctr">
              <a:lnSpc>
                <a:spcPct val="100000"/>
              </a:lnSpc>
            </a:pPr>
            <a:r>
              <a:rPr b="0" lang="en-US" sz="1800" spc="-1" strike="noStrike">
                <a:solidFill>
                  <a:srgbClr val="2a4040"/>
                </a:solidFill>
                <a:latin typeface="Raleway Black"/>
                <a:ea typeface="Raleway Black"/>
              </a:rPr>
              <a:t>Data Retrival</a:t>
            </a:r>
            <a:endParaRPr b="0" lang="en-US" sz="1800" spc="-1" strike="noStrike">
              <a:solidFill>
                <a:srgbClr val="000000"/>
              </a:solidFill>
              <a:latin typeface="Arial"/>
            </a:endParaRPr>
          </a:p>
        </p:txBody>
      </p:sp>
      <p:sp>
        <p:nvSpPr>
          <p:cNvPr id="355" name="TextShape 3"/>
          <p:cNvSpPr txBox="1"/>
          <p:nvPr/>
        </p:nvSpPr>
        <p:spPr>
          <a:xfrm>
            <a:off x="3744720" y="2044800"/>
            <a:ext cx="1653840" cy="354600"/>
          </a:xfrm>
          <a:prstGeom prst="rect">
            <a:avLst/>
          </a:prstGeom>
          <a:noFill/>
          <a:ln>
            <a:noFill/>
          </a:ln>
        </p:spPr>
        <p:txBody>
          <a:bodyPr tIns="91440" bIns="91440" anchor="ctr">
            <a:noAutofit/>
          </a:bodyPr>
          <a:p>
            <a:pPr algn="ctr">
              <a:lnSpc>
                <a:spcPct val="100000"/>
              </a:lnSpc>
              <a:tabLst>
                <a:tab algn="l" pos="0"/>
              </a:tabLst>
            </a:pPr>
            <a:r>
              <a:rPr b="0" lang="en" sz="3600" spc="-1" strike="noStrike">
                <a:solidFill>
                  <a:srgbClr val="2a4040"/>
                </a:solidFill>
                <a:latin typeface="Raleway Black"/>
                <a:ea typeface="Raleway Black"/>
              </a:rPr>
              <a:t>4.1</a:t>
            </a:r>
            <a:endParaRPr b="0" lang="en-US" sz="3600" spc="-1" strike="noStrike">
              <a:solidFill>
                <a:srgbClr val="000000"/>
              </a:solidFill>
              <a:latin typeface="Arial"/>
            </a:endParaRPr>
          </a:p>
        </p:txBody>
      </p:sp>
    </p:spTree>
  </p:cSld>
  <p:transition spd="med">
    <p:fade/>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57" name="TextShape 2"/>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358" name="CustomShape 3"/>
          <p:cNvSpPr/>
          <p:nvPr/>
        </p:nvSpPr>
        <p:spPr>
          <a:xfrm>
            <a:off x="767520" y="52524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Retrieve data from our database</a:t>
            </a:r>
            <a:endParaRPr b="0" lang="en-US" sz="1400" spc="-1" strike="noStrike">
              <a:latin typeface="Arial"/>
            </a:endParaRPr>
          </a:p>
        </p:txBody>
      </p:sp>
      <p:sp>
        <p:nvSpPr>
          <p:cNvPr id="359" name="TextShape 4"/>
          <p:cNvSpPr txBox="1"/>
          <p:nvPr/>
        </p:nvSpPr>
        <p:spPr>
          <a:xfrm>
            <a:off x="767520" y="93852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Find information (T_No, T_Date, Money, AccNum, TrType) of latest online transaction of Customer whose ID is 100000</a:t>
            </a:r>
            <a:endParaRPr b="0" lang="en-US" sz="1400" spc="-1" strike="noStrike">
              <a:latin typeface="Arial"/>
            </a:endParaRPr>
          </a:p>
        </p:txBody>
      </p:sp>
      <p:pic>
        <p:nvPicPr>
          <p:cNvPr id="360" name="Picture 3" descr=""/>
          <p:cNvPicPr/>
          <p:nvPr/>
        </p:nvPicPr>
        <p:blipFill>
          <a:blip r:embed="rId1"/>
          <a:stretch/>
        </p:blipFill>
        <p:spPr>
          <a:xfrm>
            <a:off x="767520" y="1771560"/>
            <a:ext cx="7054200" cy="2792880"/>
          </a:xfrm>
          <a:prstGeom prst="rect">
            <a:avLst/>
          </a:prstGeom>
          <a:ln>
            <a:noFill/>
          </a:ln>
        </p:spPr>
      </p:pic>
      <p:sp>
        <p:nvSpPr>
          <p:cNvPr id="361"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63" name="TextShape 2"/>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364" name="CustomShape 3"/>
          <p:cNvSpPr/>
          <p:nvPr/>
        </p:nvSpPr>
        <p:spPr>
          <a:xfrm>
            <a:off x="767520" y="52524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Retrieve data from our database</a:t>
            </a:r>
            <a:endParaRPr b="0" lang="en-US" sz="1400" spc="-1" strike="noStrike">
              <a:latin typeface="Arial"/>
            </a:endParaRPr>
          </a:p>
        </p:txBody>
      </p:sp>
      <p:sp>
        <p:nvSpPr>
          <p:cNvPr id="365" name="TextShape 4"/>
          <p:cNvSpPr txBox="1"/>
          <p:nvPr/>
        </p:nvSpPr>
        <p:spPr>
          <a:xfrm>
            <a:off x="894960" y="2354400"/>
            <a:ext cx="7353720" cy="586440"/>
          </a:xfrm>
          <a:prstGeom prst="rect">
            <a:avLst/>
          </a:prstGeom>
          <a:noFill/>
          <a:ln>
            <a:noFill/>
          </a:ln>
        </p:spPr>
        <p:txBody>
          <a:bodyPr tIns="91440" bIns="91440">
            <a:noAutofit/>
          </a:bodyPr>
          <a:p>
            <a:pPr algn="ctr">
              <a:lnSpc>
                <a:spcPct val="115000"/>
              </a:lnSpc>
              <a:tabLst>
                <a:tab algn="l" pos="0"/>
              </a:tabLst>
            </a:pPr>
            <a:r>
              <a:rPr b="0" lang="en-US" sz="2000" spc="-1" strike="noStrike">
                <a:solidFill>
                  <a:srgbClr val="000000"/>
                </a:solidFill>
                <a:latin typeface="Raleway"/>
                <a:ea typeface="Raleway"/>
              </a:rPr>
              <a:t>First retrival</a:t>
            </a:r>
            <a:endParaRPr b="0" lang="en-US" sz="2000" spc="-1" strike="noStrike">
              <a:latin typeface="Arial"/>
            </a:endParaRPr>
          </a:p>
        </p:txBody>
      </p:sp>
      <p:sp>
        <p:nvSpPr>
          <p:cNvPr id="366"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368" name="CustomShape 2"/>
          <p:cNvSpPr/>
          <p:nvPr/>
        </p:nvSpPr>
        <p:spPr>
          <a:xfrm>
            <a:off x="767520" y="5788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Retrieve data from our database</a:t>
            </a:r>
            <a:endParaRPr b="0" lang="en-US" sz="1400" spc="-1" strike="noStrike">
              <a:latin typeface="Arial"/>
            </a:endParaRPr>
          </a:p>
        </p:txBody>
      </p:sp>
      <p:sp>
        <p:nvSpPr>
          <p:cNvPr id="369" name="TextShape 3"/>
          <p:cNvSpPr txBox="1"/>
          <p:nvPr/>
        </p:nvSpPr>
        <p:spPr>
          <a:xfrm>
            <a:off x="767520" y="102312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Find information (T_No, T_Date, Money, AccNum, TrType) of latest online transaction of Customer whose ID is 100000</a:t>
            </a:r>
            <a:endParaRPr b="0" lang="en-US" sz="1400" spc="-1" strike="noStrike">
              <a:latin typeface="Arial"/>
            </a:endParaRPr>
          </a:p>
        </p:txBody>
      </p:sp>
      <p:pic>
        <p:nvPicPr>
          <p:cNvPr id="370" name="Picture 4" descr=""/>
          <p:cNvPicPr/>
          <p:nvPr/>
        </p:nvPicPr>
        <p:blipFill>
          <a:blip r:embed="rId1"/>
          <a:stretch/>
        </p:blipFill>
        <p:spPr>
          <a:xfrm>
            <a:off x="947160" y="3815640"/>
            <a:ext cx="6641640" cy="609120"/>
          </a:xfrm>
          <a:prstGeom prst="rect">
            <a:avLst/>
          </a:prstGeom>
          <a:ln>
            <a:solidFill>
              <a:srgbClr val="c00000"/>
            </a:solidFill>
          </a:ln>
        </p:spPr>
      </p:pic>
      <p:pic>
        <p:nvPicPr>
          <p:cNvPr id="371" name="Picture 8" descr=""/>
          <p:cNvPicPr/>
          <p:nvPr/>
        </p:nvPicPr>
        <p:blipFill>
          <a:blip r:embed="rId2"/>
          <a:stretch/>
        </p:blipFill>
        <p:spPr>
          <a:xfrm>
            <a:off x="947160" y="1778040"/>
            <a:ext cx="6235200" cy="1739520"/>
          </a:xfrm>
          <a:prstGeom prst="rect">
            <a:avLst/>
          </a:prstGeom>
          <a:ln>
            <a:noFill/>
          </a:ln>
        </p:spPr>
      </p:pic>
      <p:sp>
        <p:nvSpPr>
          <p:cNvPr id="372"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73"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75" name="TextShape 2"/>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376" name="CustomShape 3"/>
          <p:cNvSpPr/>
          <p:nvPr/>
        </p:nvSpPr>
        <p:spPr>
          <a:xfrm>
            <a:off x="767520" y="52524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Retrieve data from our database</a:t>
            </a:r>
            <a:endParaRPr b="0" lang="en-US" sz="1400" spc="-1" strike="noStrike">
              <a:latin typeface="Arial"/>
            </a:endParaRPr>
          </a:p>
        </p:txBody>
      </p:sp>
      <p:sp>
        <p:nvSpPr>
          <p:cNvPr id="377" name="TextShape 4"/>
          <p:cNvSpPr txBox="1"/>
          <p:nvPr/>
        </p:nvSpPr>
        <p:spPr>
          <a:xfrm>
            <a:off x="894960" y="2354400"/>
            <a:ext cx="7353720" cy="586440"/>
          </a:xfrm>
          <a:prstGeom prst="rect">
            <a:avLst/>
          </a:prstGeom>
          <a:noFill/>
          <a:ln>
            <a:noFill/>
          </a:ln>
        </p:spPr>
        <p:txBody>
          <a:bodyPr tIns="91440" bIns="91440">
            <a:noAutofit/>
          </a:bodyPr>
          <a:p>
            <a:pPr algn="ctr">
              <a:lnSpc>
                <a:spcPct val="115000"/>
              </a:lnSpc>
              <a:tabLst>
                <a:tab algn="l" pos="0"/>
              </a:tabLst>
            </a:pPr>
            <a:r>
              <a:rPr b="0" lang="en-US" sz="2000" spc="-1" strike="noStrike">
                <a:solidFill>
                  <a:srgbClr val="000000"/>
                </a:solidFill>
                <a:latin typeface="Raleway"/>
                <a:ea typeface="Raleway"/>
              </a:rPr>
              <a:t>Second retrival</a:t>
            </a:r>
            <a:endParaRPr b="0" lang="en-US" sz="2000" spc="-1" strike="noStrike">
              <a:latin typeface="Arial"/>
            </a:endParaRPr>
          </a:p>
        </p:txBody>
      </p:sp>
      <p:sp>
        <p:nvSpPr>
          <p:cNvPr id="378"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380" name="CustomShape 2"/>
          <p:cNvSpPr/>
          <p:nvPr/>
        </p:nvSpPr>
        <p:spPr>
          <a:xfrm>
            <a:off x="767520" y="5788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Retrieve data from our database</a:t>
            </a:r>
            <a:endParaRPr b="0" lang="en-US" sz="1400" spc="-1" strike="noStrike">
              <a:latin typeface="Arial"/>
            </a:endParaRPr>
          </a:p>
        </p:txBody>
      </p:sp>
      <p:sp>
        <p:nvSpPr>
          <p:cNvPr id="381" name="TextShape 3"/>
          <p:cNvSpPr txBox="1"/>
          <p:nvPr/>
        </p:nvSpPr>
        <p:spPr>
          <a:xfrm>
            <a:off x="767520" y="10486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Find the online transaction history of all customer and classify their amount of money involve into deposit or transfer column base on the transaction type.</a:t>
            </a:r>
            <a:endParaRPr b="0" lang="en-US" sz="1400" spc="-1" strike="noStrike">
              <a:latin typeface="Arial"/>
            </a:endParaRPr>
          </a:p>
        </p:txBody>
      </p:sp>
      <p:pic>
        <p:nvPicPr>
          <p:cNvPr id="382" name="Picture 4" descr=""/>
          <p:cNvPicPr/>
          <p:nvPr/>
        </p:nvPicPr>
        <p:blipFill>
          <a:blip r:embed="rId1"/>
          <a:stretch/>
        </p:blipFill>
        <p:spPr>
          <a:xfrm>
            <a:off x="767520" y="2104920"/>
            <a:ext cx="6699960" cy="2125080"/>
          </a:xfrm>
          <a:prstGeom prst="rect">
            <a:avLst/>
          </a:prstGeom>
          <a:ln>
            <a:noFill/>
          </a:ln>
        </p:spPr>
      </p:pic>
      <p:sp>
        <p:nvSpPr>
          <p:cNvPr id="383"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84"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2</a:t>
            </a:r>
            <a:endParaRPr b="0" lang="en-US" sz="2400" spc="-1" strike="noStrike">
              <a:latin typeface="Arial"/>
            </a:endParaRPr>
          </a:p>
        </p:txBody>
      </p:sp>
    </p:spTree>
  </p:cSld>
  <p:transition spd="med">
    <p:fade/>
  </p:transition>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386" name="CustomShape 2"/>
          <p:cNvSpPr/>
          <p:nvPr/>
        </p:nvSpPr>
        <p:spPr>
          <a:xfrm>
            <a:off x="767520" y="5788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Retrieve data from our database</a:t>
            </a:r>
            <a:endParaRPr b="0" lang="en-US" sz="1400" spc="-1" strike="noStrike">
              <a:latin typeface="Arial"/>
            </a:endParaRPr>
          </a:p>
        </p:txBody>
      </p:sp>
      <p:sp>
        <p:nvSpPr>
          <p:cNvPr id="387" name="TextShape 3"/>
          <p:cNvSpPr txBox="1"/>
          <p:nvPr/>
        </p:nvSpPr>
        <p:spPr>
          <a:xfrm>
            <a:off x="767520" y="10486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Find the online transaction history of all customer and classify their amount of money involve into deposit or transfer column base on the transaction type.</a:t>
            </a:r>
            <a:endParaRPr b="0" lang="en-US" sz="1400" spc="-1" strike="noStrike">
              <a:latin typeface="Arial"/>
            </a:endParaRPr>
          </a:p>
        </p:txBody>
      </p:sp>
      <p:pic>
        <p:nvPicPr>
          <p:cNvPr id="388" name="Picture 2" descr=""/>
          <p:cNvPicPr/>
          <p:nvPr/>
        </p:nvPicPr>
        <p:blipFill>
          <a:blip r:embed="rId1"/>
          <a:stretch/>
        </p:blipFill>
        <p:spPr>
          <a:xfrm>
            <a:off x="927720" y="2013120"/>
            <a:ext cx="6379200" cy="2309040"/>
          </a:xfrm>
          <a:prstGeom prst="rect">
            <a:avLst/>
          </a:prstGeom>
          <a:ln>
            <a:solidFill>
              <a:srgbClr val="c00000"/>
            </a:solidFill>
          </a:ln>
        </p:spPr>
      </p:pic>
      <p:sp>
        <p:nvSpPr>
          <p:cNvPr id="389"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90"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2</a:t>
            </a:r>
            <a:endParaRPr b="0" lang="en-US" sz="2400" spc="-1" strike="noStrike">
              <a:latin typeface="Arial"/>
            </a:endParaRPr>
          </a:p>
        </p:txBody>
      </p:sp>
    </p:spTree>
  </p:cSld>
  <p:transition spd="med">
    <p:fade/>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392" name="TextShape 2"/>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393" name="CustomShape 3"/>
          <p:cNvSpPr/>
          <p:nvPr/>
        </p:nvSpPr>
        <p:spPr>
          <a:xfrm>
            <a:off x="767520" y="52524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Retrieve data from our database</a:t>
            </a:r>
            <a:endParaRPr b="0" lang="en-US" sz="1400" spc="-1" strike="noStrike">
              <a:latin typeface="Arial"/>
            </a:endParaRPr>
          </a:p>
        </p:txBody>
      </p:sp>
      <p:sp>
        <p:nvSpPr>
          <p:cNvPr id="394" name="TextShape 4"/>
          <p:cNvSpPr txBox="1"/>
          <p:nvPr/>
        </p:nvSpPr>
        <p:spPr>
          <a:xfrm>
            <a:off x="894960" y="2354400"/>
            <a:ext cx="7353720" cy="586440"/>
          </a:xfrm>
          <a:prstGeom prst="rect">
            <a:avLst/>
          </a:prstGeom>
          <a:noFill/>
          <a:ln>
            <a:noFill/>
          </a:ln>
        </p:spPr>
        <p:txBody>
          <a:bodyPr tIns="91440" bIns="91440">
            <a:noAutofit/>
          </a:bodyPr>
          <a:p>
            <a:pPr algn="ctr">
              <a:lnSpc>
                <a:spcPct val="115000"/>
              </a:lnSpc>
              <a:tabLst>
                <a:tab algn="l" pos="0"/>
              </a:tabLst>
            </a:pPr>
            <a:r>
              <a:rPr b="0" lang="en-US" sz="2000" spc="-1" strike="noStrike">
                <a:solidFill>
                  <a:srgbClr val="000000"/>
                </a:solidFill>
                <a:latin typeface="Raleway"/>
                <a:ea typeface="Raleway"/>
              </a:rPr>
              <a:t>Third retrival</a:t>
            </a:r>
            <a:endParaRPr b="0" lang="en-US" sz="2000" spc="-1" strike="noStrike">
              <a:latin typeface="Arial"/>
            </a:endParaRPr>
          </a:p>
        </p:txBody>
      </p:sp>
      <p:sp>
        <p:nvSpPr>
          <p:cNvPr id="395"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548000" y="1076400"/>
            <a:ext cx="7595640" cy="2887560"/>
          </a:xfrm>
          <a:prstGeom prst="rect">
            <a:avLst/>
          </a:prstGeom>
          <a:solidFill>
            <a:srgbClr val="cadcdc"/>
          </a:solidFill>
          <a:ln>
            <a:noFill/>
          </a:ln>
        </p:spPr>
        <p:style>
          <a:lnRef idx="0"/>
          <a:fillRef idx="0"/>
          <a:effectRef idx="0"/>
          <a:fontRef idx="minor"/>
        </p:style>
      </p:sp>
      <p:sp>
        <p:nvSpPr>
          <p:cNvPr id="235" name="TextShape 2"/>
          <p:cNvSpPr txBox="1"/>
          <p:nvPr/>
        </p:nvSpPr>
        <p:spPr>
          <a:xfrm>
            <a:off x="5521680" y="2426040"/>
            <a:ext cx="3621960" cy="643680"/>
          </a:xfrm>
          <a:prstGeom prst="rect">
            <a:avLst/>
          </a:prstGeom>
          <a:noFill/>
          <a:ln>
            <a:noFill/>
          </a:ln>
        </p:spPr>
        <p:txBody>
          <a:bodyPr tIns="91440" bIns="91440" anchor="ctr">
            <a:noAutofit/>
          </a:bodyPr>
          <a:p>
            <a:pPr>
              <a:lnSpc>
                <a:spcPct val="100000"/>
              </a:lnSpc>
            </a:pPr>
            <a:r>
              <a:rPr b="0" lang="en-US" sz="1800" spc="-1" strike="noStrike">
                <a:solidFill>
                  <a:srgbClr val="2a4040"/>
                </a:solidFill>
                <a:latin typeface="Raleway Black"/>
                <a:ea typeface="Raleway Black"/>
              </a:rPr>
              <a:t>COMPLETE IMPLEMENTATION OF THE DATABASE TO DBMS</a:t>
            </a:r>
            <a:endParaRPr b="0" lang="en-US" sz="1800" spc="-1" strike="noStrike">
              <a:solidFill>
                <a:srgbClr val="000000"/>
              </a:solidFill>
              <a:latin typeface="Arial"/>
            </a:endParaRPr>
          </a:p>
        </p:txBody>
      </p:sp>
      <p:sp>
        <p:nvSpPr>
          <p:cNvPr id="236" name="TextShape 3"/>
          <p:cNvSpPr txBox="1"/>
          <p:nvPr/>
        </p:nvSpPr>
        <p:spPr>
          <a:xfrm>
            <a:off x="5521680" y="2210400"/>
            <a:ext cx="1653840" cy="354600"/>
          </a:xfrm>
          <a:prstGeom prst="rect">
            <a:avLst/>
          </a:prstGeom>
          <a:noFill/>
          <a:ln>
            <a:noFill/>
          </a:ln>
        </p:spPr>
        <p:txBody>
          <a:bodyPr tIns="91440" bIns="91440" anchor="b">
            <a:noAutofit/>
          </a:bodyPr>
          <a:p>
            <a:pPr>
              <a:lnSpc>
                <a:spcPct val="100000"/>
              </a:lnSpc>
              <a:tabLst>
                <a:tab algn="l" pos="0"/>
              </a:tabLst>
            </a:pPr>
            <a:r>
              <a:rPr b="0" lang="en" sz="3600" spc="-1" strike="noStrike">
                <a:solidFill>
                  <a:srgbClr val="2a4040"/>
                </a:solidFill>
                <a:latin typeface="Raleway Black"/>
                <a:ea typeface="Raleway Black"/>
              </a:rPr>
              <a:t>01</a:t>
            </a:r>
            <a:endParaRPr b="0" lang="en-US" sz="3600" spc="-1" strike="noStrike">
              <a:solidFill>
                <a:srgbClr val="000000"/>
              </a:solidFill>
              <a:latin typeface="Arial"/>
            </a:endParaRPr>
          </a:p>
        </p:txBody>
      </p:sp>
      <p:pic>
        <p:nvPicPr>
          <p:cNvPr id="237" name="Google Shape;183;p25" descr=""/>
          <p:cNvPicPr/>
          <p:nvPr/>
        </p:nvPicPr>
        <p:blipFill>
          <a:blip r:embed="rId1"/>
          <a:srcRect l="16962" t="0" r="0" b="0"/>
          <a:stretch/>
        </p:blipFill>
        <p:spPr>
          <a:xfrm>
            <a:off x="970920" y="1191240"/>
            <a:ext cx="3319200" cy="2647080"/>
          </a:xfrm>
          <a:prstGeom prst="rect">
            <a:avLst/>
          </a:prstGeom>
          <a:ln>
            <a:noFill/>
          </a:ln>
        </p:spPr>
      </p:pic>
    </p:spTree>
  </p:cSld>
  <p:transition spd="med">
    <p:fade/>
  </p:transition>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397" name="CustomShape 2"/>
          <p:cNvSpPr/>
          <p:nvPr/>
        </p:nvSpPr>
        <p:spPr>
          <a:xfrm>
            <a:off x="767520" y="5788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Retrieve data from our database</a:t>
            </a:r>
            <a:endParaRPr b="0" lang="en-US" sz="1400" spc="-1" strike="noStrike">
              <a:latin typeface="Arial"/>
            </a:endParaRPr>
          </a:p>
        </p:txBody>
      </p:sp>
      <p:sp>
        <p:nvSpPr>
          <p:cNvPr id="398" name="TextShape 3"/>
          <p:cNvSpPr txBox="1"/>
          <p:nvPr/>
        </p:nvSpPr>
        <p:spPr>
          <a:xfrm>
            <a:off x="767520" y="10486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Find name of bank staffs who are responsible for accounts having CreateDate &lt;= 2011-08-01.</a:t>
            </a:r>
            <a:endParaRPr b="0" lang="en-US" sz="1400" spc="-1" strike="noStrike">
              <a:latin typeface="Arial"/>
            </a:endParaRPr>
          </a:p>
        </p:txBody>
      </p:sp>
      <p:pic>
        <p:nvPicPr>
          <p:cNvPr id="399" name="Picture 3" descr=""/>
          <p:cNvPicPr/>
          <p:nvPr/>
        </p:nvPicPr>
        <p:blipFill>
          <a:blip r:embed="rId1"/>
          <a:stretch/>
        </p:blipFill>
        <p:spPr>
          <a:xfrm>
            <a:off x="767520" y="1978560"/>
            <a:ext cx="7329600" cy="2116080"/>
          </a:xfrm>
          <a:prstGeom prst="rect">
            <a:avLst/>
          </a:prstGeom>
          <a:ln>
            <a:noFill/>
          </a:ln>
        </p:spPr>
      </p:pic>
      <p:sp>
        <p:nvSpPr>
          <p:cNvPr id="400"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01"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3</a:t>
            </a:r>
            <a:endParaRPr b="0" lang="en-US" sz="2400" spc="-1" strike="noStrike">
              <a:latin typeface="Arial"/>
            </a:endParaRPr>
          </a:p>
        </p:txBody>
      </p:sp>
    </p:spTree>
  </p:cSld>
  <p:transition spd="med">
    <p:fade/>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03" name="CustomShape 2"/>
          <p:cNvSpPr/>
          <p:nvPr/>
        </p:nvSpPr>
        <p:spPr>
          <a:xfrm>
            <a:off x="767520" y="5788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Retrieve data from our database</a:t>
            </a:r>
            <a:endParaRPr b="0" lang="en-US" sz="1400" spc="-1" strike="noStrike">
              <a:latin typeface="Arial"/>
            </a:endParaRPr>
          </a:p>
        </p:txBody>
      </p:sp>
      <p:sp>
        <p:nvSpPr>
          <p:cNvPr id="404" name="TextShape 3"/>
          <p:cNvSpPr txBox="1"/>
          <p:nvPr/>
        </p:nvSpPr>
        <p:spPr>
          <a:xfrm>
            <a:off x="767520" y="10486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Find name of bank staffs who are responsible for accounts having CreateDate &lt;= 2011-08-01.</a:t>
            </a:r>
            <a:endParaRPr b="0" lang="en-US" sz="1400" spc="-1" strike="noStrike">
              <a:latin typeface="Arial"/>
            </a:endParaRPr>
          </a:p>
        </p:txBody>
      </p:sp>
      <p:pic>
        <p:nvPicPr>
          <p:cNvPr id="405" name="Picture 2" descr=""/>
          <p:cNvPicPr/>
          <p:nvPr/>
        </p:nvPicPr>
        <p:blipFill>
          <a:blip r:embed="rId1"/>
          <a:stretch/>
        </p:blipFill>
        <p:spPr>
          <a:xfrm>
            <a:off x="928080" y="2571840"/>
            <a:ext cx="6273360" cy="990360"/>
          </a:xfrm>
          <a:prstGeom prst="rect">
            <a:avLst/>
          </a:prstGeom>
          <a:ln>
            <a:solidFill>
              <a:srgbClr val="c00000"/>
            </a:solidFill>
          </a:ln>
        </p:spPr>
      </p:pic>
      <p:sp>
        <p:nvSpPr>
          <p:cNvPr id="406"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07"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3</a:t>
            </a:r>
            <a:endParaRPr b="0" lang="en-US" sz="2400" spc="-1" strike="noStrike">
              <a:latin typeface="Arial"/>
            </a:endParaRPr>
          </a:p>
        </p:txBody>
      </p:sp>
    </p:spTree>
  </p:cSld>
  <p:transition spd="med">
    <p:fade/>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1838880" y="1618200"/>
            <a:ext cx="5465520" cy="2077560"/>
          </a:xfrm>
          <a:prstGeom prst="rect">
            <a:avLst/>
          </a:prstGeom>
          <a:solidFill>
            <a:srgbClr val="cadcdc"/>
          </a:solidFill>
          <a:ln>
            <a:noFill/>
          </a:ln>
        </p:spPr>
        <p:style>
          <a:lnRef idx="0"/>
          <a:fillRef idx="0"/>
          <a:effectRef idx="0"/>
          <a:fontRef idx="minor"/>
        </p:style>
      </p:sp>
      <p:sp>
        <p:nvSpPr>
          <p:cNvPr id="409" name="TextShape 2"/>
          <p:cNvSpPr txBox="1"/>
          <p:nvPr/>
        </p:nvSpPr>
        <p:spPr>
          <a:xfrm>
            <a:off x="2760840" y="2601000"/>
            <a:ext cx="3621960" cy="643680"/>
          </a:xfrm>
          <a:prstGeom prst="rect">
            <a:avLst/>
          </a:prstGeom>
          <a:noFill/>
          <a:ln>
            <a:noFill/>
          </a:ln>
        </p:spPr>
        <p:txBody>
          <a:bodyPr tIns="91440" bIns="91440" anchor="ctr">
            <a:noAutofit/>
          </a:bodyPr>
          <a:p>
            <a:pPr algn="ctr">
              <a:lnSpc>
                <a:spcPct val="100000"/>
              </a:lnSpc>
            </a:pPr>
            <a:r>
              <a:rPr b="0" lang="en-US" sz="1800" spc="-1" strike="noStrike">
                <a:solidFill>
                  <a:srgbClr val="2a4040"/>
                </a:solidFill>
                <a:latin typeface="Raleway Black"/>
                <a:ea typeface="Raleway Black"/>
              </a:rPr>
              <a:t>Trigger</a:t>
            </a:r>
            <a:endParaRPr b="0" lang="en-US" sz="1800" spc="-1" strike="noStrike">
              <a:solidFill>
                <a:srgbClr val="000000"/>
              </a:solidFill>
              <a:latin typeface="Arial"/>
            </a:endParaRPr>
          </a:p>
        </p:txBody>
      </p:sp>
      <p:sp>
        <p:nvSpPr>
          <p:cNvPr id="410" name="TextShape 3"/>
          <p:cNvSpPr txBox="1"/>
          <p:nvPr/>
        </p:nvSpPr>
        <p:spPr>
          <a:xfrm>
            <a:off x="3744720" y="2044800"/>
            <a:ext cx="1653840" cy="354600"/>
          </a:xfrm>
          <a:prstGeom prst="rect">
            <a:avLst/>
          </a:prstGeom>
          <a:noFill/>
          <a:ln>
            <a:noFill/>
          </a:ln>
        </p:spPr>
        <p:txBody>
          <a:bodyPr tIns="91440" bIns="91440" anchor="ctr">
            <a:noAutofit/>
          </a:bodyPr>
          <a:p>
            <a:pPr algn="ctr">
              <a:lnSpc>
                <a:spcPct val="100000"/>
              </a:lnSpc>
              <a:tabLst>
                <a:tab algn="l" pos="0"/>
              </a:tabLst>
            </a:pPr>
            <a:r>
              <a:rPr b="0" lang="en" sz="3600" spc="-1" strike="noStrike">
                <a:solidFill>
                  <a:srgbClr val="2a4040"/>
                </a:solidFill>
                <a:latin typeface="Raleway Black"/>
                <a:ea typeface="Raleway Black"/>
              </a:rPr>
              <a:t>4.2</a:t>
            </a:r>
            <a:endParaRPr b="0" lang="en-US" sz="3600" spc="-1" strike="noStrike">
              <a:solidFill>
                <a:srgbClr val="000000"/>
              </a:solidFill>
              <a:latin typeface="Arial"/>
            </a:endParaRPr>
          </a:p>
        </p:txBody>
      </p:sp>
    </p:spTree>
  </p:cSld>
  <p:transition spd="med">
    <p:fade/>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12" name="CustomShape 2"/>
          <p:cNvSpPr/>
          <p:nvPr/>
        </p:nvSpPr>
        <p:spPr>
          <a:xfrm>
            <a:off x="767520" y="578880"/>
            <a:ext cx="412812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Online transaction our database</a:t>
            </a:r>
            <a:endParaRPr b="0" lang="en-US" sz="1400" spc="-1" strike="noStrike">
              <a:latin typeface="Arial"/>
            </a:endParaRPr>
          </a:p>
        </p:txBody>
      </p:sp>
      <p:sp>
        <p:nvSpPr>
          <p:cNvPr id="413" name="TextShape 3"/>
          <p:cNvSpPr txBox="1"/>
          <p:nvPr/>
        </p:nvSpPr>
        <p:spPr>
          <a:xfrm>
            <a:off x="1608480" y="2092680"/>
            <a:ext cx="5926320" cy="957600"/>
          </a:xfrm>
          <a:prstGeom prst="rect">
            <a:avLst/>
          </a:prstGeom>
          <a:noFill/>
          <a:ln>
            <a:noFill/>
          </a:ln>
        </p:spPr>
        <p:txBody>
          <a:bodyPr tIns="91440" bIns="91440" anchor="ctr">
            <a:noAutofit/>
          </a:bodyPr>
          <a:p>
            <a:pPr algn="ctr">
              <a:lnSpc>
                <a:spcPct val="115000"/>
              </a:lnSpc>
              <a:tabLst>
                <a:tab algn="l" pos="0"/>
              </a:tabLst>
            </a:pPr>
            <a:r>
              <a:rPr b="0" lang="en-US" sz="1400" spc="-1" strike="noStrike">
                <a:solidFill>
                  <a:srgbClr val="000000"/>
                </a:solidFill>
                <a:latin typeface="Raleway"/>
                <a:ea typeface="Raleway"/>
              </a:rPr>
              <a:t>Trigger before </a:t>
            </a:r>
            <a:r>
              <a:rPr b="0" lang="en-US" sz="1400" spc="-1" strike="noStrike">
                <a:solidFill>
                  <a:srgbClr val="7030a0"/>
                </a:solidFill>
                <a:latin typeface="Raleway"/>
                <a:ea typeface="Raleway"/>
              </a:rPr>
              <a:t>online transaction insertion</a:t>
            </a:r>
            <a:endParaRPr b="0" lang="en-US" sz="1400" spc="-1" strike="noStrike">
              <a:latin typeface="Arial"/>
            </a:endParaRPr>
          </a:p>
          <a:p>
            <a:pPr algn="ctr">
              <a:lnSpc>
                <a:spcPct val="115000"/>
              </a:lnSpc>
              <a:tabLst>
                <a:tab algn="l" pos="0"/>
              </a:tabLst>
            </a:pPr>
            <a:endParaRPr b="0" lang="en-US" sz="1400" spc="-1" strike="noStrike">
              <a:latin typeface="Arial"/>
            </a:endParaRPr>
          </a:p>
          <a:p>
            <a:pPr algn="ctr">
              <a:lnSpc>
                <a:spcPct val="115000"/>
              </a:lnSpc>
              <a:tabLst>
                <a:tab algn="l" pos="0"/>
              </a:tabLst>
            </a:pPr>
            <a:r>
              <a:rPr b="0" lang="en-US" sz="1400" spc="-1" strike="noStrike">
                <a:solidFill>
                  <a:srgbClr val="000000"/>
                </a:solidFill>
                <a:latin typeface="Raleway"/>
                <a:ea typeface="Raleway"/>
              </a:rPr>
              <a:t>-&gt; Make sure that account has </a:t>
            </a:r>
            <a:r>
              <a:rPr b="0" lang="en-US" sz="1400" spc="-1" strike="noStrike">
                <a:solidFill>
                  <a:srgbClr val="c00000"/>
                </a:solidFill>
                <a:latin typeface="Raleway"/>
                <a:ea typeface="Raleway"/>
              </a:rPr>
              <a:t>enough money to transfer money</a:t>
            </a:r>
            <a:endParaRPr b="0" lang="en-US" sz="1400" spc="-1" strike="noStrike">
              <a:latin typeface="Arial"/>
            </a:endParaRPr>
          </a:p>
        </p:txBody>
      </p:sp>
      <p:sp>
        <p:nvSpPr>
          <p:cNvPr id="414"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15"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17" name="CustomShape 2"/>
          <p:cNvSpPr/>
          <p:nvPr/>
        </p:nvSpPr>
        <p:spPr>
          <a:xfrm>
            <a:off x="767520" y="578880"/>
            <a:ext cx="412812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Online transaction our database</a:t>
            </a:r>
            <a:endParaRPr b="0" lang="en-US" sz="1400" spc="-1" strike="noStrike">
              <a:latin typeface="Arial"/>
            </a:endParaRPr>
          </a:p>
        </p:txBody>
      </p:sp>
      <p:sp>
        <p:nvSpPr>
          <p:cNvPr id="418" name="TextShape 3"/>
          <p:cNvSpPr txBox="1"/>
          <p:nvPr/>
        </p:nvSpPr>
        <p:spPr>
          <a:xfrm>
            <a:off x="767520" y="10486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Make sure that account has </a:t>
            </a:r>
            <a:r>
              <a:rPr b="0" lang="en-US" sz="1400" spc="-1" strike="noStrike">
                <a:solidFill>
                  <a:srgbClr val="c00000"/>
                </a:solidFill>
                <a:latin typeface="Raleway"/>
                <a:ea typeface="Raleway"/>
              </a:rPr>
              <a:t>enough money to transfer money</a:t>
            </a:r>
            <a:endParaRPr b="0" lang="en-US" sz="1400" spc="-1" strike="noStrike">
              <a:latin typeface="Arial"/>
            </a:endParaRPr>
          </a:p>
        </p:txBody>
      </p:sp>
      <p:pic>
        <p:nvPicPr>
          <p:cNvPr id="419" name="Picture 4" descr=""/>
          <p:cNvPicPr/>
          <p:nvPr/>
        </p:nvPicPr>
        <p:blipFill>
          <a:blip r:embed="rId1"/>
          <a:stretch/>
        </p:blipFill>
        <p:spPr>
          <a:xfrm>
            <a:off x="756360" y="1712880"/>
            <a:ext cx="6616800" cy="2851560"/>
          </a:xfrm>
          <a:prstGeom prst="rect">
            <a:avLst/>
          </a:prstGeom>
          <a:ln>
            <a:noFill/>
          </a:ln>
        </p:spPr>
      </p:pic>
      <p:sp>
        <p:nvSpPr>
          <p:cNvPr id="420"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21"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23" name="CustomShape 2"/>
          <p:cNvSpPr/>
          <p:nvPr/>
        </p:nvSpPr>
        <p:spPr>
          <a:xfrm>
            <a:off x="767520" y="578880"/>
            <a:ext cx="420300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Online transaction our database</a:t>
            </a:r>
            <a:endParaRPr b="0" lang="en-US" sz="1400" spc="-1" strike="noStrike">
              <a:latin typeface="Arial"/>
            </a:endParaRPr>
          </a:p>
        </p:txBody>
      </p:sp>
      <p:sp>
        <p:nvSpPr>
          <p:cNvPr id="424" name="TextShape 3"/>
          <p:cNvSpPr txBox="1"/>
          <p:nvPr/>
        </p:nvSpPr>
        <p:spPr>
          <a:xfrm>
            <a:off x="767520" y="10486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Make sure that account has </a:t>
            </a:r>
            <a:r>
              <a:rPr b="0" lang="en-US" sz="1400" spc="-1" strike="noStrike">
                <a:solidFill>
                  <a:srgbClr val="c00000"/>
                </a:solidFill>
                <a:latin typeface="Raleway"/>
                <a:ea typeface="Raleway"/>
              </a:rPr>
              <a:t>enough money to transfer money</a:t>
            </a:r>
            <a:endParaRPr b="0" lang="en-US" sz="1400" spc="-1" strike="noStrike">
              <a:latin typeface="Arial"/>
            </a:endParaRPr>
          </a:p>
        </p:txBody>
      </p:sp>
      <p:sp>
        <p:nvSpPr>
          <p:cNvPr id="425" name="CustomShape 4"/>
          <p:cNvSpPr/>
          <p:nvPr/>
        </p:nvSpPr>
        <p:spPr>
          <a:xfrm>
            <a:off x="767520" y="1710000"/>
            <a:ext cx="7353720" cy="586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US" sz="1400" spc="-1" strike="noStrike">
                <a:solidFill>
                  <a:srgbClr val="000000"/>
                </a:solidFill>
                <a:latin typeface="Raleway"/>
                <a:ea typeface="Raleway"/>
              </a:rPr>
              <a:t>And we test with the following insertion.</a:t>
            </a:r>
            <a:endParaRPr b="0" lang="en-US" sz="1400" spc="-1" strike="noStrike">
              <a:latin typeface="Arial"/>
            </a:endParaRPr>
          </a:p>
        </p:txBody>
      </p:sp>
      <p:pic>
        <p:nvPicPr>
          <p:cNvPr id="426" name="Picture 2" descr=""/>
          <p:cNvPicPr/>
          <p:nvPr/>
        </p:nvPicPr>
        <p:blipFill>
          <a:blip r:embed="rId1"/>
          <a:stretch/>
        </p:blipFill>
        <p:spPr>
          <a:xfrm>
            <a:off x="767520" y="2177280"/>
            <a:ext cx="6267960" cy="941400"/>
          </a:xfrm>
          <a:prstGeom prst="rect">
            <a:avLst/>
          </a:prstGeom>
          <a:ln>
            <a:noFill/>
          </a:ln>
        </p:spPr>
      </p:pic>
      <p:sp>
        <p:nvSpPr>
          <p:cNvPr id="427" name="CustomShape 5"/>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28" name="CustomShape 6"/>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30" name="CustomShape 2"/>
          <p:cNvSpPr/>
          <p:nvPr/>
        </p:nvSpPr>
        <p:spPr>
          <a:xfrm>
            <a:off x="767520" y="578880"/>
            <a:ext cx="41115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Online transaction our database</a:t>
            </a:r>
            <a:endParaRPr b="0" lang="en-US" sz="1400" spc="-1" strike="noStrike">
              <a:latin typeface="Arial"/>
            </a:endParaRPr>
          </a:p>
        </p:txBody>
      </p:sp>
      <p:sp>
        <p:nvSpPr>
          <p:cNvPr id="431" name="CustomShape 3"/>
          <p:cNvSpPr/>
          <p:nvPr/>
        </p:nvSpPr>
        <p:spPr>
          <a:xfrm>
            <a:off x="767520" y="1710000"/>
            <a:ext cx="7353720" cy="586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US" sz="1400" spc="-1" strike="noStrike">
                <a:solidFill>
                  <a:srgbClr val="000000"/>
                </a:solidFill>
                <a:latin typeface="Raleway"/>
                <a:ea typeface="Raleway"/>
              </a:rPr>
              <a:t>And we test with the following insertion.</a:t>
            </a:r>
            <a:endParaRPr b="0" lang="en-US" sz="1400" spc="-1" strike="noStrike">
              <a:latin typeface="Arial"/>
            </a:endParaRPr>
          </a:p>
        </p:txBody>
      </p:sp>
      <p:pic>
        <p:nvPicPr>
          <p:cNvPr id="432" name="Picture 2" descr=""/>
          <p:cNvPicPr/>
          <p:nvPr/>
        </p:nvPicPr>
        <p:blipFill>
          <a:blip r:embed="rId1"/>
          <a:stretch/>
        </p:blipFill>
        <p:spPr>
          <a:xfrm>
            <a:off x="767520" y="2177280"/>
            <a:ext cx="6267960" cy="941400"/>
          </a:xfrm>
          <a:prstGeom prst="rect">
            <a:avLst/>
          </a:prstGeom>
          <a:ln>
            <a:noFill/>
          </a:ln>
        </p:spPr>
      </p:pic>
      <p:pic>
        <p:nvPicPr>
          <p:cNvPr id="433" name="Picture 3" descr=""/>
          <p:cNvPicPr/>
          <p:nvPr/>
        </p:nvPicPr>
        <p:blipFill>
          <a:blip r:embed="rId2"/>
          <a:stretch/>
        </p:blipFill>
        <p:spPr>
          <a:xfrm>
            <a:off x="767520" y="3625200"/>
            <a:ext cx="6288120" cy="530640"/>
          </a:xfrm>
          <a:prstGeom prst="rect">
            <a:avLst/>
          </a:prstGeom>
          <a:ln>
            <a:solidFill>
              <a:srgbClr val="ff0000"/>
            </a:solidFill>
          </a:ln>
        </p:spPr>
      </p:pic>
      <p:sp>
        <p:nvSpPr>
          <p:cNvPr id="434"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35"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
        <p:nvSpPr>
          <p:cNvPr id="436" name="TextShape 6"/>
          <p:cNvSpPr txBox="1"/>
          <p:nvPr/>
        </p:nvSpPr>
        <p:spPr>
          <a:xfrm>
            <a:off x="767520" y="10486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Make sure that account has </a:t>
            </a:r>
            <a:r>
              <a:rPr b="0" lang="en-US" sz="1400" spc="-1" strike="noStrike">
                <a:solidFill>
                  <a:srgbClr val="c00000"/>
                </a:solidFill>
                <a:latin typeface="Raleway"/>
                <a:ea typeface="Raleway"/>
              </a:rPr>
              <a:t>enough money to transfer money</a:t>
            </a:r>
            <a:endParaRPr b="0" lang="en-US" sz="1400" spc="-1" strike="noStrike">
              <a:latin typeface="Arial"/>
            </a:endParaRPr>
          </a:p>
        </p:txBody>
      </p:sp>
    </p:spTree>
  </p:cSld>
  <p:transition spd="med">
    <p:fade/>
  </p:transition>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38" name="CustomShape 2"/>
          <p:cNvSpPr/>
          <p:nvPr/>
        </p:nvSpPr>
        <p:spPr>
          <a:xfrm>
            <a:off x="767520" y="578880"/>
            <a:ext cx="412812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Online transaction our database</a:t>
            </a:r>
            <a:endParaRPr b="0" lang="en-US" sz="1400" spc="-1" strike="noStrike">
              <a:latin typeface="Arial"/>
            </a:endParaRPr>
          </a:p>
        </p:txBody>
      </p:sp>
      <p:sp>
        <p:nvSpPr>
          <p:cNvPr id="439" name="TextShape 3"/>
          <p:cNvSpPr txBox="1"/>
          <p:nvPr/>
        </p:nvSpPr>
        <p:spPr>
          <a:xfrm>
            <a:off x="1608480" y="2092680"/>
            <a:ext cx="5926320" cy="957600"/>
          </a:xfrm>
          <a:prstGeom prst="rect">
            <a:avLst/>
          </a:prstGeom>
          <a:noFill/>
          <a:ln>
            <a:noFill/>
          </a:ln>
        </p:spPr>
        <p:txBody>
          <a:bodyPr tIns="91440" bIns="91440" anchor="ctr">
            <a:noAutofit/>
          </a:bodyPr>
          <a:p>
            <a:pPr algn="ctr">
              <a:lnSpc>
                <a:spcPct val="115000"/>
              </a:lnSpc>
              <a:tabLst>
                <a:tab algn="l" pos="0"/>
              </a:tabLst>
            </a:pPr>
            <a:r>
              <a:rPr b="0" lang="en-US" sz="1400" spc="-1" strike="noStrike">
                <a:solidFill>
                  <a:srgbClr val="000000"/>
                </a:solidFill>
                <a:latin typeface="Raleway"/>
                <a:ea typeface="Raleway"/>
              </a:rPr>
              <a:t>Trigger after </a:t>
            </a:r>
            <a:r>
              <a:rPr b="0" lang="en-US" sz="1400" spc="-1" strike="noStrike">
                <a:solidFill>
                  <a:srgbClr val="7030a0"/>
                </a:solidFill>
                <a:latin typeface="Raleway"/>
                <a:ea typeface="Raleway"/>
              </a:rPr>
              <a:t>online transaction insertion</a:t>
            </a:r>
            <a:endParaRPr b="0" lang="en-US" sz="1400" spc="-1" strike="noStrike">
              <a:latin typeface="Arial"/>
            </a:endParaRPr>
          </a:p>
          <a:p>
            <a:pPr algn="ctr">
              <a:lnSpc>
                <a:spcPct val="115000"/>
              </a:lnSpc>
              <a:tabLst>
                <a:tab algn="l" pos="0"/>
              </a:tabLst>
            </a:pPr>
            <a:endParaRPr b="0" lang="en-US" sz="1400" spc="-1" strike="noStrike">
              <a:latin typeface="Arial"/>
            </a:endParaRPr>
          </a:p>
          <a:p>
            <a:pPr algn="ctr">
              <a:lnSpc>
                <a:spcPct val="115000"/>
              </a:lnSpc>
              <a:tabLst>
                <a:tab algn="l" pos="0"/>
              </a:tabLst>
            </a:pPr>
            <a:r>
              <a:rPr b="0" lang="en-US" sz="1400" spc="-1" strike="noStrike">
                <a:solidFill>
                  <a:srgbClr val="000000"/>
                </a:solidFill>
                <a:latin typeface="Raleway"/>
                <a:ea typeface="Raleway"/>
              </a:rPr>
              <a:t>-&gt; Make sure that the </a:t>
            </a:r>
            <a:r>
              <a:rPr b="0" lang="en-US" sz="1400" spc="-1" strike="noStrike">
                <a:solidFill>
                  <a:srgbClr val="c00000"/>
                </a:solidFill>
                <a:latin typeface="Raleway"/>
                <a:ea typeface="Raleway"/>
              </a:rPr>
              <a:t>database is consistent</a:t>
            </a:r>
            <a:endParaRPr b="0" lang="en-US" sz="1400" spc="-1" strike="noStrike">
              <a:latin typeface="Arial"/>
            </a:endParaRPr>
          </a:p>
        </p:txBody>
      </p:sp>
      <p:sp>
        <p:nvSpPr>
          <p:cNvPr id="440"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41"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2</a:t>
            </a:r>
            <a:endParaRPr b="0" lang="en-US" sz="2400" spc="-1" strike="noStrike">
              <a:latin typeface="Arial"/>
            </a:endParaRPr>
          </a:p>
        </p:txBody>
      </p:sp>
    </p:spTree>
  </p:cSld>
  <p:transition spd="med">
    <p:fade/>
  </p:transition>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43" name="CustomShape 2"/>
          <p:cNvSpPr/>
          <p:nvPr/>
        </p:nvSpPr>
        <p:spPr>
          <a:xfrm>
            <a:off x="767520" y="578880"/>
            <a:ext cx="41115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Online transaction our database</a:t>
            </a:r>
            <a:endParaRPr b="0" lang="en-US" sz="1400" spc="-1" strike="noStrike">
              <a:latin typeface="Arial"/>
            </a:endParaRPr>
          </a:p>
        </p:txBody>
      </p:sp>
      <p:sp>
        <p:nvSpPr>
          <p:cNvPr id="444" name="TextShape 3"/>
          <p:cNvSpPr txBox="1"/>
          <p:nvPr/>
        </p:nvSpPr>
        <p:spPr>
          <a:xfrm>
            <a:off x="941400" y="1723680"/>
            <a:ext cx="3430080" cy="1695600"/>
          </a:xfrm>
          <a:prstGeom prst="rect">
            <a:avLst/>
          </a:prstGeom>
          <a:noFill/>
          <a:ln>
            <a:noFill/>
          </a:ln>
        </p:spPr>
        <p:txBody>
          <a:bodyPr tIns="91440" bIns="91440" anchor="ctr">
            <a:noAutofit/>
          </a:bodyPr>
          <a:p>
            <a:pPr algn="ctr">
              <a:lnSpc>
                <a:spcPct val="115000"/>
              </a:lnSpc>
              <a:tabLst>
                <a:tab algn="l" pos="0"/>
              </a:tabLst>
            </a:pPr>
            <a:r>
              <a:rPr b="0" lang="en-US" sz="1400" spc="-1" strike="noStrike">
                <a:solidFill>
                  <a:srgbClr val="000000"/>
                </a:solidFill>
                <a:latin typeface="Raleway"/>
                <a:ea typeface="Raleway"/>
              </a:rPr>
              <a:t>We </a:t>
            </a:r>
            <a:r>
              <a:rPr b="0" lang="en-US" sz="1400" spc="-1" strike="noStrike">
                <a:solidFill>
                  <a:srgbClr val="c00000"/>
                </a:solidFill>
                <a:latin typeface="Raleway"/>
                <a:ea typeface="Raleway"/>
              </a:rPr>
              <a:t>update balance </a:t>
            </a:r>
            <a:r>
              <a:rPr b="0" lang="en-US" sz="1400" spc="-1" strike="noStrike">
                <a:solidFill>
                  <a:srgbClr val="000000"/>
                </a:solidFill>
                <a:latin typeface="Raleway"/>
                <a:ea typeface="Raleway"/>
              </a:rPr>
              <a:t>of account and relating card involved in the online transaction</a:t>
            </a:r>
            <a:endParaRPr b="0" lang="en-US" sz="1400" spc="-1" strike="noStrike">
              <a:latin typeface="Arial"/>
            </a:endParaRPr>
          </a:p>
        </p:txBody>
      </p:sp>
      <p:pic>
        <p:nvPicPr>
          <p:cNvPr id="445" name="Picture 4" descr=""/>
          <p:cNvPicPr/>
          <p:nvPr/>
        </p:nvPicPr>
        <p:blipFill>
          <a:blip r:embed="rId1"/>
          <a:stretch/>
        </p:blipFill>
        <p:spPr>
          <a:xfrm>
            <a:off x="4762800" y="0"/>
            <a:ext cx="4439880" cy="5143320"/>
          </a:xfrm>
          <a:prstGeom prst="rect">
            <a:avLst/>
          </a:prstGeom>
          <a:ln>
            <a:noFill/>
          </a:ln>
        </p:spPr>
      </p:pic>
      <p:sp>
        <p:nvSpPr>
          <p:cNvPr id="446"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47"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2</a:t>
            </a:r>
            <a:endParaRPr b="0" lang="en-US" sz="2400" spc="-1" strike="noStrike">
              <a:latin typeface="Arial"/>
            </a:endParaRPr>
          </a:p>
        </p:txBody>
      </p:sp>
    </p:spTree>
  </p:cSld>
  <p:transition spd="med">
    <p:fade/>
  </p:transition>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49" name="CustomShape 2"/>
          <p:cNvSpPr/>
          <p:nvPr/>
        </p:nvSpPr>
        <p:spPr>
          <a:xfrm>
            <a:off x="767520" y="578880"/>
            <a:ext cx="41115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Online transaction our database</a:t>
            </a:r>
            <a:endParaRPr b="0" lang="en-US" sz="1400" spc="-1" strike="noStrike">
              <a:latin typeface="Arial"/>
            </a:endParaRPr>
          </a:p>
        </p:txBody>
      </p:sp>
      <p:sp>
        <p:nvSpPr>
          <p:cNvPr id="450" name="TextShape 3"/>
          <p:cNvSpPr txBox="1"/>
          <p:nvPr/>
        </p:nvSpPr>
        <p:spPr>
          <a:xfrm>
            <a:off x="767520" y="1212480"/>
            <a:ext cx="5756040" cy="97128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We test with the following context:</a:t>
            </a:r>
            <a:endParaRPr b="0" lang="en-US" sz="1400" spc="-1" strike="noStrike">
              <a:latin typeface="Arial"/>
            </a:endParaRPr>
          </a:p>
          <a:p>
            <a:pPr>
              <a:lnSpc>
                <a:spcPct val="115000"/>
              </a:lnSpc>
              <a:tabLst>
                <a:tab algn="l" pos="0"/>
              </a:tabLst>
            </a:pPr>
            <a:r>
              <a:rPr b="0" lang="en-US" sz="1400" spc="-1" strike="noStrike">
                <a:solidFill>
                  <a:srgbClr val="000000"/>
                </a:solidFill>
                <a:latin typeface="Raleway"/>
                <a:ea typeface="Raleway"/>
              </a:rPr>
              <a:t>•</a:t>
            </a:r>
            <a:r>
              <a:rPr b="0" lang="en-US" sz="1400" spc="-1" strike="noStrike">
                <a:solidFill>
                  <a:srgbClr val="000000"/>
                </a:solidFill>
                <a:latin typeface="Raleway"/>
                <a:ea typeface="Raleway"/>
              </a:rPr>
              <a:t>Account 001221051555 </a:t>
            </a:r>
            <a:r>
              <a:rPr b="0" lang="en-US" sz="1400" spc="-1" strike="noStrike">
                <a:solidFill>
                  <a:srgbClr val="c00000"/>
                </a:solidFill>
                <a:latin typeface="Raleway"/>
                <a:ea typeface="Raleway"/>
              </a:rPr>
              <a:t>transfer</a:t>
            </a:r>
            <a:r>
              <a:rPr b="0" lang="en-US" sz="1400" spc="-1" strike="noStrike">
                <a:solidFill>
                  <a:srgbClr val="000000"/>
                </a:solidFill>
                <a:latin typeface="Raleway"/>
                <a:ea typeface="Raleway"/>
              </a:rPr>
              <a:t> 50000 to account 004411221212</a:t>
            </a:r>
            <a:endParaRPr b="0" lang="en-US" sz="1400" spc="-1" strike="noStrike">
              <a:latin typeface="Arial"/>
            </a:endParaRPr>
          </a:p>
          <a:p>
            <a:pPr>
              <a:lnSpc>
                <a:spcPct val="115000"/>
              </a:lnSpc>
              <a:tabLst>
                <a:tab algn="l" pos="0"/>
              </a:tabLst>
            </a:pPr>
            <a:r>
              <a:rPr b="0" lang="en-US" sz="1400" spc="-1" strike="noStrike">
                <a:solidFill>
                  <a:srgbClr val="000000"/>
                </a:solidFill>
                <a:latin typeface="Raleway"/>
                <a:ea typeface="Raleway"/>
              </a:rPr>
              <a:t>•</a:t>
            </a:r>
            <a:r>
              <a:rPr b="0" lang="en-US" sz="1400" spc="-1" strike="noStrike">
                <a:solidFill>
                  <a:srgbClr val="000000"/>
                </a:solidFill>
                <a:latin typeface="Raleway"/>
                <a:ea typeface="Raleway"/>
              </a:rPr>
              <a:t>Account 000820005493 </a:t>
            </a:r>
            <a:r>
              <a:rPr b="0" lang="en-US" sz="1400" spc="-1" strike="noStrike">
                <a:solidFill>
                  <a:srgbClr val="0070c0"/>
                </a:solidFill>
                <a:latin typeface="Raleway"/>
                <a:ea typeface="Raleway"/>
              </a:rPr>
              <a:t>deposits</a:t>
            </a:r>
            <a:r>
              <a:rPr b="0" lang="en-US" sz="1400" spc="-1" strike="noStrike">
                <a:solidFill>
                  <a:srgbClr val="000000"/>
                </a:solidFill>
                <a:latin typeface="Raleway"/>
                <a:ea typeface="Raleway"/>
              </a:rPr>
              <a:t> 500000</a:t>
            </a:r>
            <a:endParaRPr b="0" lang="en-US" sz="1400" spc="-1" strike="noStrike">
              <a:latin typeface="Arial"/>
            </a:endParaRPr>
          </a:p>
        </p:txBody>
      </p:sp>
      <p:pic>
        <p:nvPicPr>
          <p:cNvPr id="451" name="Picture 2" descr=""/>
          <p:cNvPicPr/>
          <p:nvPr/>
        </p:nvPicPr>
        <p:blipFill>
          <a:blip r:embed="rId1"/>
          <a:stretch/>
        </p:blipFill>
        <p:spPr>
          <a:xfrm>
            <a:off x="767520" y="2380680"/>
            <a:ext cx="7021440" cy="2007360"/>
          </a:xfrm>
          <a:prstGeom prst="rect">
            <a:avLst/>
          </a:prstGeom>
          <a:ln>
            <a:noFill/>
          </a:ln>
        </p:spPr>
      </p:pic>
      <p:sp>
        <p:nvSpPr>
          <p:cNvPr id="452"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53"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2</a:t>
            </a:r>
            <a:endParaRPr b="0" lang="en-US" sz="2400" spc="-1" strike="noStrike">
              <a:latin typeface="Arial"/>
            </a:endParaRPr>
          </a:p>
        </p:txBody>
      </p:sp>
    </p:spTree>
  </p:cSld>
  <p:transition spd="med">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COMPLETE IMPLEMENTATION OF THE DATABASE TO DBMS</a:t>
            </a:r>
            <a:endParaRPr b="0" lang="en-US" sz="900" spc="-1" strike="noStrike">
              <a:solidFill>
                <a:srgbClr val="000000"/>
              </a:solidFill>
              <a:latin typeface="Arial"/>
            </a:endParaRPr>
          </a:p>
        </p:txBody>
      </p:sp>
      <p:sp>
        <p:nvSpPr>
          <p:cNvPr id="239" name="CustomShape 2"/>
          <p:cNvSpPr/>
          <p:nvPr/>
        </p:nvSpPr>
        <p:spPr>
          <a:xfrm>
            <a:off x="765360" y="178920"/>
            <a:ext cx="206064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Customer Relation</a:t>
            </a:r>
            <a:endParaRPr b="0" lang="en-US" sz="1400" spc="-1" strike="noStrike">
              <a:latin typeface="Arial"/>
            </a:endParaRPr>
          </a:p>
        </p:txBody>
      </p:sp>
      <p:pic>
        <p:nvPicPr>
          <p:cNvPr id="240" name="Picture 3" descr=""/>
          <p:cNvPicPr/>
          <p:nvPr/>
        </p:nvPicPr>
        <p:blipFill>
          <a:blip r:embed="rId1"/>
          <a:stretch/>
        </p:blipFill>
        <p:spPr>
          <a:xfrm>
            <a:off x="764280" y="706320"/>
            <a:ext cx="5461560" cy="2213640"/>
          </a:xfrm>
          <a:prstGeom prst="rect">
            <a:avLst/>
          </a:prstGeom>
          <a:ln>
            <a:noFill/>
          </a:ln>
        </p:spPr>
      </p:pic>
      <p:pic>
        <p:nvPicPr>
          <p:cNvPr id="241" name="Picture 15" descr=""/>
          <p:cNvPicPr/>
          <p:nvPr/>
        </p:nvPicPr>
        <p:blipFill>
          <a:blip r:embed="rId2"/>
          <a:stretch/>
        </p:blipFill>
        <p:spPr>
          <a:xfrm>
            <a:off x="759600" y="3219840"/>
            <a:ext cx="7619760" cy="1396800"/>
          </a:xfrm>
          <a:prstGeom prst="rect">
            <a:avLst/>
          </a:prstGeom>
          <a:ln>
            <a:noFill/>
          </a:ln>
        </p:spPr>
      </p:pic>
    </p:spTree>
  </p:cSld>
  <p:transition spd="med">
    <p:fade/>
  </p:transition>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55" name="CustomShape 2"/>
          <p:cNvSpPr/>
          <p:nvPr/>
        </p:nvSpPr>
        <p:spPr>
          <a:xfrm>
            <a:off x="750960" y="262080"/>
            <a:ext cx="41115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Online transaction our database</a:t>
            </a:r>
            <a:endParaRPr b="0" lang="en-US" sz="1400" spc="-1" strike="noStrike">
              <a:latin typeface="Arial"/>
            </a:endParaRPr>
          </a:p>
        </p:txBody>
      </p:sp>
      <p:pic>
        <p:nvPicPr>
          <p:cNvPr id="456" name="Picture 5" descr=""/>
          <p:cNvPicPr/>
          <p:nvPr/>
        </p:nvPicPr>
        <p:blipFill>
          <a:blip r:embed="rId1"/>
          <a:stretch/>
        </p:blipFill>
        <p:spPr>
          <a:xfrm>
            <a:off x="584280" y="934200"/>
            <a:ext cx="4278240" cy="1316160"/>
          </a:xfrm>
          <a:prstGeom prst="rect">
            <a:avLst/>
          </a:prstGeom>
          <a:ln>
            <a:noFill/>
          </a:ln>
        </p:spPr>
      </p:pic>
      <p:pic>
        <p:nvPicPr>
          <p:cNvPr id="457" name="Picture 8" descr=""/>
          <p:cNvPicPr/>
          <p:nvPr/>
        </p:nvPicPr>
        <p:blipFill>
          <a:blip r:embed="rId2"/>
          <a:stretch/>
        </p:blipFill>
        <p:spPr>
          <a:xfrm>
            <a:off x="1378080" y="2406960"/>
            <a:ext cx="2857320" cy="1206000"/>
          </a:xfrm>
          <a:prstGeom prst="rect">
            <a:avLst/>
          </a:prstGeom>
          <a:ln>
            <a:noFill/>
          </a:ln>
        </p:spPr>
      </p:pic>
      <p:pic>
        <p:nvPicPr>
          <p:cNvPr id="458" name="Picture 11" descr=""/>
          <p:cNvPicPr/>
          <p:nvPr/>
        </p:nvPicPr>
        <p:blipFill>
          <a:blip r:embed="rId3"/>
          <a:stretch/>
        </p:blipFill>
        <p:spPr>
          <a:xfrm>
            <a:off x="584280" y="3769560"/>
            <a:ext cx="4536000" cy="1297080"/>
          </a:xfrm>
          <a:prstGeom prst="rect">
            <a:avLst/>
          </a:prstGeom>
          <a:ln>
            <a:noFill/>
          </a:ln>
        </p:spPr>
      </p:pic>
      <p:pic>
        <p:nvPicPr>
          <p:cNvPr id="459" name="Picture 13" descr=""/>
          <p:cNvPicPr/>
          <p:nvPr/>
        </p:nvPicPr>
        <p:blipFill>
          <a:blip r:embed="rId4"/>
          <a:stretch/>
        </p:blipFill>
        <p:spPr>
          <a:xfrm>
            <a:off x="5120640" y="1012680"/>
            <a:ext cx="4023000" cy="1237680"/>
          </a:xfrm>
          <a:prstGeom prst="rect">
            <a:avLst/>
          </a:prstGeom>
          <a:ln>
            <a:noFill/>
          </a:ln>
        </p:spPr>
      </p:pic>
      <p:pic>
        <p:nvPicPr>
          <p:cNvPr id="460" name="Picture 15" descr=""/>
          <p:cNvPicPr/>
          <p:nvPr/>
        </p:nvPicPr>
        <p:blipFill>
          <a:blip r:embed="rId5"/>
          <a:stretch/>
        </p:blipFill>
        <p:spPr>
          <a:xfrm>
            <a:off x="5929560" y="2406960"/>
            <a:ext cx="2869920" cy="1193400"/>
          </a:xfrm>
          <a:prstGeom prst="rect">
            <a:avLst/>
          </a:prstGeom>
          <a:ln>
            <a:noFill/>
          </a:ln>
        </p:spPr>
      </p:pic>
      <p:pic>
        <p:nvPicPr>
          <p:cNvPr id="461" name="Picture 17" descr=""/>
          <p:cNvPicPr/>
          <p:nvPr/>
        </p:nvPicPr>
        <p:blipFill>
          <a:blip r:embed="rId6"/>
          <a:stretch/>
        </p:blipFill>
        <p:spPr>
          <a:xfrm>
            <a:off x="5120640" y="3756960"/>
            <a:ext cx="4023000" cy="1376280"/>
          </a:xfrm>
          <a:prstGeom prst="rect">
            <a:avLst/>
          </a:prstGeom>
          <a:ln>
            <a:noFill/>
          </a:ln>
        </p:spPr>
      </p:pic>
      <p:sp>
        <p:nvSpPr>
          <p:cNvPr id="462" name="CustomShape 3"/>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63" name="CustomShape 4"/>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2</a:t>
            </a:r>
            <a:endParaRPr b="0" lang="en-US" sz="2400" spc="-1" strike="noStrike">
              <a:latin typeface="Arial"/>
            </a:endParaRPr>
          </a:p>
        </p:txBody>
      </p:sp>
    </p:spTree>
  </p:cSld>
  <p:transition spd="med">
    <p:fade/>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65" name="CustomShape 2"/>
          <p:cNvSpPr/>
          <p:nvPr/>
        </p:nvSpPr>
        <p:spPr>
          <a:xfrm>
            <a:off x="767520" y="578880"/>
            <a:ext cx="366264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BankStaff in our database</a:t>
            </a:r>
            <a:endParaRPr b="0" lang="en-US" sz="1400" spc="-1" strike="noStrike">
              <a:latin typeface="Arial"/>
            </a:endParaRPr>
          </a:p>
        </p:txBody>
      </p:sp>
      <p:sp>
        <p:nvSpPr>
          <p:cNvPr id="466" name="TextShape 3"/>
          <p:cNvSpPr txBox="1"/>
          <p:nvPr/>
        </p:nvSpPr>
        <p:spPr>
          <a:xfrm>
            <a:off x="894960" y="2278440"/>
            <a:ext cx="7353720" cy="586440"/>
          </a:xfrm>
          <a:prstGeom prst="rect">
            <a:avLst/>
          </a:prstGeom>
          <a:noFill/>
          <a:ln>
            <a:noFill/>
          </a:ln>
        </p:spPr>
        <p:txBody>
          <a:bodyPr tIns="91440" bIns="91440" anchor="ctr">
            <a:noAutofit/>
          </a:bodyPr>
          <a:p>
            <a:pPr algn="ctr">
              <a:lnSpc>
                <a:spcPct val="115000"/>
              </a:lnSpc>
              <a:tabLst>
                <a:tab algn="l" pos="0"/>
              </a:tabLst>
            </a:pPr>
            <a:r>
              <a:rPr b="0" lang="en-US" sz="1400" spc="-1" strike="noStrike">
                <a:solidFill>
                  <a:srgbClr val="000000"/>
                </a:solidFill>
                <a:latin typeface="Raleway"/>
                <a:ea typeface="Raleway"/>
              </a:rPr>
              <a:t>Trigger for Customer to detect whether age is less than 0.</a:t>
            </a:r>
            <a:endParaRPr b="0" lang="en-US" sz="1400" spc="-1" strike="noStrike">
              <a:latin typeface="Arial"/>
            </a:endParaRPr>
          </a:p>
          <a:p>
            <a:pPr algn="ctr">
              <a:lnSpc>
                <a:spcPct val="115000"/>
              </a:lnSpc>
              <a:tabLst>
                <a:tab algn="l" pos="0"/>
              </a:tabLst>
            </a:pPr>
            <a:endParaRPr b="0" lang="en-US" sz="1400" spc="-1" strike="noStrike">
              <a:latin typeface="Arial"/>
            </a:endParaRPr>
          </a:p>
          <a:p>
            <a:pPr algn="ctr">
              <a:lnSpc>
                <a:spcPct val="115000"/>
              </a:lnSpc>
              <a:tabLst>
                <a:tab algn="l" pos="0"/>
              </a:tabLst>
            </a:pPr>
            <a:r>
              <a:rPr b="0" lang="en-US" sz="1400" spc="-1" strike="noStrike">
                <a:solidFill>
                  <a:srgbClr val="000000"/>
                </a:solidFill>
                <a:latin typeface="Raleway"/>
                <a:ea typeface="Raleway"/>
              </a:rPr>
              <a:t>Message table will annouce when inserting a customer’s age &lt; 0 and need to update</a:t>
            </a:r>
            <a:endParaRPr b="0" lang="en-US" sz="1400" spc="-1" strike="noStrike">
              <a:latin typeface="Arial"/>
            </a:endParaRPr>
          </a:p>
        </p:txBody>
      </p:sp>
      <p:sp>
        <p:nvSpPr>
          <p:cNvPr id="467"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68"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3</a:t>
            </a:r>
            <a:endParaRPr b="0" lang="en-US" sz="2400" spc="-1" strike="noStrike">
              <a:latin typeface="Arial"/>
            </a:endParaRPr>
          </a:p>
        </p:txBody>
      </p:sp>
    </p:spTree>
  </p:cSld>
  <p:transition spd="med">
    <p:fade/>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70" name="CustomShape 2"/>
          <p:cNvSpPr/>
          <p:nvPr/>
        </p:nvSpPr>
        <p:spPr>
          <a:xfrm>
            <a:off x="767520" y="578880"/>
            <a:ext cx="366264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BankStaff in our database</a:t>
            </a:r>
            <a:endParaRPr b="0" lang="en-US" sz="1400" spc="-1" strike="noStrike">
              <a:latin typeface="Arial"/>
            </a:endParaRPr>
          </a:p>
        </p:txBody>
      </p:sp>
      <p:sp>
        <p:nvSpPr>
          <p:cNvPr id="471" name="TextShape 3"/>
          <p:cNvSpPr txBox="1"/>
          <p:nvPr/>
        </p:nvSpPr>
        <p:spPr>
          <a:xfrm>
            <a:off x="767520" y="104868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Trigger for Customer to detect whether age is less than 0.</a:t>
            </a:r>
            <a:endParaRPr b="0" lang="en-US" sz="1400" spc="-1" strike="noStrike">
              <a:latin typeface="Arial"/>
            </a:endParaRPr>
          </a:p>
        </p:txBody>
      </p:sp>
      <p:sp>
        <p:nvSpPr>
          <p:cNvPr id="472" name="CustomShape 4"/>
          <p:cNvSpPr/>
          <p:nvPr/>
        </p:nvSpPr>
        <p:spPr>
          <a:xfrm>
            <a:off x="767520" y="1518480"/>
            <a:ext cx="7353720" cy="586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US" sz="1400" spc="-1" strike="noStrike">
                <a:solidFill>
                  <a:srgbClr val="000000"/>
                </a:solidFill>
                <a:latin typeface="Raleway"/>
                <a:ea typeface="Raleway"/>
              </a:rPr>
              <a:t>Message table will annouce when inserting a customer’s age &lt; 0 and need to update</a:t>
            </a:r>
            <a:endParaRPr b="0" lang="en-US" sz="1400" spc="-1" strike="noStrike">
              <a:latin typeface="Arial"/>
            </a:endParaRPr>
          </a:p>
        </p:txBody>
      </p:sp>
      <p:pic>
        <p:nvPicPr>
          <p:cNvPr id="473" name="Picture 4" descr=""/>
          <p:cNvPicPr/>
          <p:nvPr/>
        </p:nvPicPr>
        <p:blipFill>
          <a:blip r:embed="rId1"/>
          <a:stretch/>
        </p:blipFill>
        <p:spPr>
          <a:xfrm>
            <a:off x="767520" y="2508120"/>
            <a:ext cx="6984360" cy="1422360"/>
          </a:xfrm>
          <a:prstGeom prst="rect">
            <a:avLst/>
          </a:prstGeom>
          <a:ln>
            <a:noFill/>
          </a:ln>
        </p:spPr>
      </p:pic>
      <p:sp>
        <p:nvSpPr>
          <p:cNvPr id="474" name="CustomShape 5"/>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75" name="CustomShape 6"/>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3</a:t>
            </a:r>
            <a:endParaRPr b="0" lang="en-US" sz="2400" spc="-1" strike="noStrike">
              <a:latin typeface="Arial"/>
            </a:endParaRPr>
          </a:p>
        </p:txBody>
      </p:sp>
    </p:spTree>
  </p:cSld>
  <p:transition spd="med">
    <p:fade/>
  </p:transition>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77" name="CustomShape 2"/>
          <p:cNvSpPr/>
          <p:nvPr/>
        </p:nvSpPr>
        <p:spPr>
          <a:xfrm>
            <a:off x="767520" y="578880"/>
            <a:ext cx="386244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BankStaff in our database</a:t>
            </a:r>
            <a:endParaRPr b="0" lang="en-US" sz="1400" spc="-1" strike="noStrike">
              <a:latin typeface="Arial"/>
            </a:endParaRPr>
          </a:p>
        </p:txBody>
      </p:sp>
      <p:sp>
        <p:nvSpPr>
          <p:cNvPr id="478" name="TextShape 3"/>
          <p:cNvSpPr txBox="1"/>
          <p:nvPr/>
        </p:nvSpPr>
        <p:spPr>
          <a:xfrm>
            <a:off x="767520" y="941040"/>
            <a:ext cx="7353720" cy="586440"/>
          </a:xfrm>
          <a:prstGeom prst="rect">
            <a:avLst/>
          </a:prstGeom>
          <a:noFill/>
          <a:ln>
            <a:noFill/>
          </a:ln>
        </p:spPr>
        <p:txBody>
          <a:bodyPr tIns="91440" bIns="91440">
            <a:noAutofit/>
          </a:bodyPr>
          <a:p>
            <a:pPr>
              <a:lnSpc>
                <a:spcPct val="115000"/>
              </a:lnSpc>
              <a:tabLst>
                <a:tab algn="l" pos="0"/>
              </a:tabLst>
            </a:pPr>
            <a:r>
              <a:rPr b="0" lang="en-US" sz="1400" spc="-1" strike="noStrike">
                <a:solidFill>
                  <a:srgbClr val="000000"/>
                </a:solidFill>
                <a:latin typeface="Raleway"/>
                <a:ea typeface="Raleway"/>
              </a:rPr>
              <a:t>Trigger for Customer to detect whether age is less than 0.</a:t>
            </a:r>
            <a:endParaRPr b="0" lang="en-US" sz="1400" spc="-1" strike="noStrike">
              <a:latin typeface="Arial"/>
            </a:endParaRPr>
          </a:p>
        </p:txBody>
      </p:sp>
      <p:sp>
        <p:nvSpPr>
          <p:cNvPr id="479" name="CustomShape 4"/>
          <p:cNvSpPr/>
          <p:nvPr/>
        </p:nvSpPr>
        <p:spPr>
          <a:xfrm>
            <a:off x="767520" y="1317960"/>
            <a:ext cx="7353720" cy="586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US" sz="1400" spc="-1" strike="noStrike">
                <a:solidFill>
                  <a:srgbClr val="000000"/>
                </a:solidFill>
                <a:latin typeface="Raleway"/>
                <a:ea typeface="Raleway"/>
              </a:rPr>
              <a:t>Message table will annouce when inserting a customer’s age &lt; 0 and need to update</a:t>
            </a:r>
            <a:endParaRPr b="0" lang="en-US" sz="1400" spc="-1" strike="noStrike">
              <a:latin typeface="Arial"/>
            </a:endParaRPr>
          </a:p>
        </p:txBody>
      </p:sp>
      <p:pic>
        <p:nvPicPr>
          <p:cNvPr id="480" name="Picture 2" descr=""/>
          <p:cNvPicPr/>
          <p:nvPr/>
        </p:nvPicPr>
        <p:blipFill>
          <a:blip r:embed="rId1"/>
          <a:stretch/>
        </p:blipFill>
        <p:spPr>
          <a:xfrm>
            <a:off x="767520" y="1881720"/>
            <a:ext cx="5642280" cy="2917080"/>
          </a:xfrm>
          <a:prstGeom prst="rect">
            <a:avLst/>
          </a:prstGeom>
          <a:ln>
            <a:noFill/>
          </a:ln>
        </p:spPr>
      </p:pic>
      <p:sp>
        <p:nvSpPr>
          <p:cNvPr id="481" name="CustomShape 5"/>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82" name="CustomShape 6"/>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3</a:t>
            </a:r>
            <a:endParaRPr b="0" lang="en-US" sz="2400" spc="-1" strike="noStrike">
              <a:latin typeface="Arial"/>
            </a:endParaRPr>
          </a:p>
        </p:txBody>
      </p:sp>
    </p:spTree>
  </p:cSld>
  <p:transition spd="med">
    <p:fade/>
  </p:transition>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84" name="CustomShape 2"/>
          <p:cNvSpPr/>
          <p:nvPr/>
        </p:nvSpPr>
        <p:spPr>
          <a:xfrm>
            <a:off x="767520" y="578880"/>
            <a:ext cx="35380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BankStaff in our database</a:t>
            </a:r>
            <a:endParaRPr b="0" lang="en-US" sz="1400" spc="-1" strike="noStrike">
              <a:latin typeface="Arial"/>
            </a:endParaRPr>
          </a:p>
        </p:txBody>
      </p:sp>
      <p:sp>
        <p:nvSpPr>
          <p:cNvPr id="485" name="CustomShape 3"/>
          <p:cNvSpPr/>
          <p:nvPr/>
        </p:nvSpPr>
        <p:spPr>
          <a:xfrm>
            <a:off x="767520" y="1052640"/>
            <a:ext cx="7353720" cy="586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US" sz="1400" spc="-1" strike="noStrike">
                <a:solidFill>
                  <a:srgbClr val="000000"/>
                </a:solidFill>
                <a:latin typeface="Raleway"/>
                <a:ea typeface="Raleway"/>
              </a:rPr>
              <a:t>Check whether our trigger works</a:t>
            </a:r>
            <a:endParaRPr b="0" lang="en-US" sz="1400" spc="-1" strike="noStrike">
              <a:latin typeface="Arial"/>
            </a:endParaRPr>
          </a:p>
        </p:txBody>
      </p:sp>
      <p:pic>
        <p:nvPicPr>
          <p:cNvPr id="486" name="Picture 3" descr=""/>
          <p:cNvPicPr/>
          <p:nvPr/>
        </p:nvPicPr>
        <p:blipFill>
          <a:blip r:embed="rId1"/>
          <a:stretch/>
        </p:blipFill>
        <p:spPr>
          <a:xfrm>
            <a:off x="767520" y="2230560"/>
            <a:ext cx="7353720" cy="1261800"/>
          </a:xfrm>
          <a:prstGeom prst="rect">
            <a:avLst/>
          </a:prstGeom>
          <a:ln>
            <a:noFill/>
          </a:ln>
        </p:spPr>
      </p:pic>
      <p:sp>
        <p:nvSpPr>
          <p:cNvPr id="487"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88"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3</a:t>
            </a:r>
            <a:endParaRPr b="0" lang="en-US" sz="2400" spc="-1" strike="noStrike">
              <a:latin typeface="Arial"/>
            </a:endParaRPr>
          </a:p>
        </p:txBody>
      </p:sp>
    </p:spTree>
  </p:cSld>
  <p:transition spd="med">
    <p:fade/>
  </p:transition>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490" name="CustomShape 2"/>
          <p:cNvSpPr/>
          <p:nvPr/>
        </p:nvSpPr>
        <p:spPr>
          <a:xfrm>
            <a:off x="767520" y="578880"/>
            <a:ext cx="36460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Trigger for BankStaff in our database</a:t>
            </a:r>
            <a:endParaRPr b="0" lang="en-US" sz="1400" spc="-1" strike="noStrike">
              <a:latin typeface="Arial"/>
            </a:endParaRPr>
          </a:p>
        </p:txBody>
      </p:sp>
      <p:pic>
        <p:nvPicPr>
          <p:cNvPr id="491" name="Picture 3" descr=""/>
          <p:cNvPicPr/>
          <p:nvPr/>
        </p:nvPicPr>
        <p:blipFill>
          <a:blip r:embed="rId1"/>
          <a:stretch/>
        </p:blipFill>
        <p:spPr>
          <a:xfrm>
            <a:off x="751680" y="1498680"/>
            <a:ext cx="7353720" cy="1261800"/>
          </a:xfrm>
          <a:prstGeom prst="rect">
            <a:avLst/>
          </a:prstGeom>
          <a:ln>
            <a:noFill/>
          </a:ln>
        </p:spPr>
      </p:pic>
      <p:pic>
        <p:nvPicPr>
          <p:cNvPr id="492" name="Picture 2" descr=""/>
          <p:cNvPicPr/>
          <p:nvPr/>
        </p:nvPicPr>
        <p:blipFill>
          <a:blip r:embed="rId2"/>
          <a:stretch/>
        </p:blipFill>
        <p:spPr>
          <a:xfrm>
            <a:off x="2495520" y="3460680"/>
            <a:ext cx="4152600" cy="723600"/>
          </a:xfrm>
          <a:prstGeom prst="rect">
            <a:avLst/>
          </a:prstGeom>
          <a:ln>
            <a:solidFill>
              <a:srgbClr val="ff0000"/>
            </a:solidFill>
          </a:ln>
        </p:spPr>
      </p:pic>
      <p:sp>
        <p:nvSpPr>
          <p:cNvPr id="493" name="CustomShape 3"/>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494" name="CustomShape 4"/>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3</a:t>
            </a:r>
            <a:endParaRPr b="0" lang="en-US" sz="2400" spc="-1" strike="noStrike">
              <a:latin typeface="Arial"/>
            </a:endParaRPr>
          </a:p>
        </p:txBody>
      </p:sp>
      <p:sp>
        <p:nvSpPr>
          <p:cNvPr id="495" name="CustomShape 5"/>
          <p:cNvSpPr/>
          <p:nvPr/>
        </p:nvSpPr>
        <p:spPr>
          <a:xfrm>
            <a:off x="767520" y="1052640"/>
            <a:ext cx="7353720" cy="586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US" sz="1400" spc="-1" strike="noStrike">
                <a:solidFill>
                  <a:srgbClr val="000000"/>
                </a:solidFill>
                <a:latin typeface="Raleway"/>
                <a:ea typeface="Raleway"/>
              </a:rPr>
              <a:t>Check whether our trigger works</a:t>
            </a:r>
            <a:endParaRPr b="0" lang="en-US" sz="1400" spc="-1" strike="noStrike">
              <a:latin typeface="Arial"/>
            </a:endParaRPr>
          </a:p>
        </p:txBody>
      </p:sp>
    </p:spTree>
  </p:cSld>
  <p:transition spd="med">
    <p:fade/>
  </p:transition>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1838880" y="1618200"/>
            <a:ext cx="5465520" cy="2077560"/>
          </a:xfrm>
          <a:prstGeom prst="rect">
            <a:avLst/>
          </a:prstGeom>
          <a:solidFill>
            <a:srgbClr val="cadcdc"/>
          </a:solidFill>
          <a:ln>
            <a:noFill/>
          </a:ln>
        </p:spPr>
        <p:style>
          <a:lnRef idx="0"/>
          <a:fillRef idx="0"/>
          <a:effectRef idx="0"/>
          <a:fontRef idx="minor"/>
        </p:style>
      </p:sp>
      <p:sp>
        <p:nvSpPr>
          <p:cNvPr id="497" name="TextShape 2"/>
          <p:cNvSpPr txBox="1"/>
          <p:nvPr/>
        </p:nvSpPr>
        <p:spPr>
          <a:xfrm>
            <a:off x="2760840" y="2601000"/>
            <a:ext cx="3621960" cy="643680"/>
          </a:xfrm>
          <a:prstGeom prst="rect">
            <a:avLst/>
          </a:prstGeom>
          <a:noFill/>
          <a:ln>
            <a:noFill/>
          </a:ln>
        </p:spPr>
        <p:txBody>
          <a:bodyPr tIns="91440" bIns="91440" anchor="ctr">
            <a:noAutofit/>
          </a:bodyPr>
          <a:p>
            <a:pPr algn="ctr">
              <a:lnSpc>
                <a:spcPct val="100000"/>
              </a:lnSpc>
            </a:pPr>
            <a:r>
              <a:rPr b="0" lang="en-US" sz="1800" spc="-1" strike="noStrike">
                <a:solidFill>
                  <a:srgbClr val="2a4040"/>
                </a:solidFill>
                <a:latin typeface="Raleway Black"/>
                <a:ea typeface="Raleway Black"/>
              </a:rPr>
              <a:t>Procedure</a:t>
            </a:r>
            <a:endParaRPr b="0" lang="en-US" sz="1800" spc="-1" strike="noStrike">
              <a:solidFill>
                <a:srgbClr val="000000"/>
              </a:solidFill>
              <a:latin typeface="Arial"/>
            </a:endParaRPr>
          </a:p>
        </p:txBody>
      </p:sp>
      <p:sp>
        <p:nvSpPr>
          <p:cNvPr id="498" name="TextShape 3"/>
          <p:cNvSpPr txBox="1"/>
          <p:nvPr/>
        </p:nvSpPr>
        <p:spPr>
          <a:xfrm>
            <a:off x="3744720" y="2044800"/>
            <a:ext cx="1653840" cy="354600"/>
          </a:xfrm>
          <a:prstGeom prst="rect">
            <a:avLst/>
          </a:prstGeom>
          <a:noFill/>
          <a:ln>
            <a:noFill/>
          </a:ln>
        </p:spPr>
        <p:txBody>
          <a:bodyPr tIns="91440" bIns="91440" anchor="ctr">
            <a:noAutofit/>
          </a:bodyPr>
          <a:p>
            <a:pPr algn="ctr">
              <a:lnSpc>
                <a:spcPct val="100000"/>
              </a:lnSpc>
              <a:tabLst>
                <a:tab algn="l" pos="0"/>
              </a:tabLst>
            </a:pPr>
            <a:r>
              <a:rPr b="0" lang="en" sz="3600" spc="-1" strike="noStrike">
                <a:solidFill>
                  <a:srgbClr val="2a4040"/>
                </a:solidFill>
                <a:latin typeface="Raleway Black"/>
                <a:ea typeface="Raleway Black"/>
              </a:rPr>
              <a:t>4.3</a:t>
            </a:r>
            <a:endParaRPr b="0" lang="en-US" sz="3600" spc="-1" strike="noStrike">
              <a:solidFill>
                <a:srgbClr val="000000"/>
              </a:solidFill>
              <a:latin typeface="Arial"/>
            </a:endParaRPr>
          </a:p>
        </p:txBody>
      </p:sp>
    </p:spTree>
  </p:cSld>
  <p:transition spd="med">
    <p:fade/>
  </p:transition>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00" name="CustomShape 2"/>
          <p:cNvSpPr/>
          <p:nvPr/>
        </p:nvSpPr>
        <p:spPr>
          <a:xfrm>
            <a:off x="767520" y="5788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Procedure for our database</a:t>
            </a:r>
            <a:endParaRPr b="0" lang="en-US" sz="1400" spc="-1" strike="noStrike">
              <a:latin typeface="Arial"/>
            </a:endParaRPr>
          </a:p>
        </p:txBody>
      </p:sp>
      <p:sp>
        <p:nvSpPr>
          <p:cNvPr id="501" name="TextShape 3"/>
          <p:cNvSpPr txBox="1"/>
          <p:nvPr/>
        </p:nvSpPr>
        <p:spPr>
          <a:xfrm>
            <a:off x="894960" y="2278440"/>
            <a:ext cx="7353720" cy="586440"/>
          </a:xfrm>
          <a:prstGeom prst="rect">
            <a:avLst/>
          </a:prstGeom>
          <a:noFill/>
          <a:ln>
            <a:noFill/>
          </a:ln>
        </p:spPr>
        <p:txBody>
          <a:bodyPr tIns="91440" bIns="91440" anchor="ctr">
            <a:noAutofit/>
          </a:bodyPr>
          <a:p>
            <a:pPr algn="ctr">
              <a:lnSpc>
                <a:spcPct val="115000"/>
              </a:lnSpc>
              <a:tabLst>
                <a:tab algn="l" pos="0"/>
              </a:tabLst>
            </a:pPr>
            <a:r>
              <a:rPr b="0" lang="en-US" sz="1400" spc="-1" strike="noStrike">
                <a:solidFill>
                  <a:srgbClr val="000000"/>
                </a:solidFill>
                <a:latin typeface="Raleway"/>
                <a:ea typeface="Raleway"/>
              </a:rPr>
              <a:t>Procedure for BankStaff’s table in order to </a:t>
            </a:r>
            <a:r>
              <a:rPr b="0" lang="en-US" sz="1400" spc="-1" strike="noStrike">
                <a:solidFill>
                  <a:srgbClr val="c00000"/>
                </a:solidFill>
                <a:latin typeface="Raleway"/>
                <a:ea typeface="Raleway"/>
              </a:rPr>
              <a:t>check Age of staffs </a:t>
            </a:r>
            <a:r>
              <a:rPr b="0" lang="en-US" sz="1400" spc="-1" strike="noStrike">
                <a:solidFill>
                  <a:srgbClr val="000000"/>
                </a:solidFill>
                <a:latin typeface="Raleway"/>
                <a:ea typeface="Raleway"/>
              </a:rPr>
              <a:t>who must be greater than 18 years old and </a:t>
            </a:r>
            <a:r>
              <a:rPr b="0" lang="en-US" sz="1400" spc="-1" strike="noStrike">
                <a:solidFill>
                  <a:srgbClr val="c00000"/>
                </a:solidFill>
                <a:latin typeface="Raleway"/>
                <a:ea typeface="Raleway"/>
              </a:rPr>
              <a:t>valid emails </a:t>
            </a:r>
            <a:r>
              <a:rPr b="0" lang="en-US" sz="1400" spc="-1" strike="noStrike">
                <a:solidFill>
                  <a:srgbClr val="000000"/>
                </a:solidFill>
                <a:latin typeface="Raleway"/>
                <a:ea typeface="Raleway"/>
              </a:rPr>
              <a:t>for them. </a:t>
            </a:r>
            <a:endParaRPr b="0" lang="en-US" sz="1400" spc="-1" strike="noStrike">
              <a:latin typeface="Arial"/>
            </a:endParaRPr>
          </a:p>
        </p:txBody>
      </p:sp>
      <p:sp>
        <p:nvSpPr>
          <p:cNvPr id="502"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03"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05" name="CustomShape 2"/>
          <p:cNvSpPr/>
          <p:nvPr/>
        </p:nvSpPr>
        <p:spPr>
          <a:xfrm>
            <a:off x="767520" y="19620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Procedure for our database</a:t>
            </a:r>
            <a:endParaRPr b="0" lang="en-US" sz="1400" spc="-1" strike="noStrike">
              <a:latin typeface="Arial"/>
            </a:endParaRPr>
          </a:p>
        </p:txBody>
      </p:sp>
      <p:pic>
        <p:nvPicPr>
          <p:cNvPr id="506" name="Picture 4" descr=""/>
          <p:cNvPicPr/>
          <p:nvPr/>
        </p:nvPicPr>
        <p:blipFill>
          <a:blip r:embed="rId1"/>
          <a:stretch/>
        </p:blipFill>
        <p:spPr>
          <a:xfrm>
            <a:off x="767520" y="1545480"/>
            <a:ext cx="5655240" cy="3253320"/>
          </a:xfrm>
          <a:prstGeom prst="rect">
            <a:avLst/>
          </a:prstGeom>
          <a:ln>
            <a:noFill/>
          </a:ln>
        </p:spPr>
      </p:pic>
      <p:sp>
        <p:nvSpPr>
          <p:cNvPr id="507" name="CustomShape 3"/>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08" name="CustomShape 4"/>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
        <p:nvSpPr>
          <p:cNvPr id="509" name="TextShape 5"/>
          <p:cNvSpPr txBox="1"/>
          <p:nvPr/>
        </p:nvSpPr>
        <p:spPr>
          <a:xfrm>
            <a:off x="767520" y="743040"/>
            <a:ext cx="7353720" cy="586440"/>
          </a:xfrm>
          <a:prstGeom prst="rect">
            <a:avLst/>
          </a:prstGeom>
          <a:noFill/>
          <a:ln>
            <a:noFill/>
          </a:ln>
        </p:spPr>
        <p:txBody>
          <a:bodyPr tIns="91440" bIns="91440" anchor="ctr">
            <a:noAutofit/>
          </a:bodyPr>
          <a:p>
            <a:pPr>
              <a:lnSpc>
                <a:spcPct val="115000"/>
              </a:lnSpc>
              <a:tabLst>
                <a:tab algn="l" pos="0"/>
              </a:tabLst>
            </a:pPr>
            <a:r>
              <a:rPr b="0" lang="en-US" sz="1400" spc="-1" strike="noStrike">
                <a:solidFill>
                  <a:srgbClr val="000000"/>
                </a:solidFill>
                <a:latin typeface="Raleway"/>
                <a:ea typeface="Raleway"/>
              </a:rPr>
              <a:t>Procedure is called by trigger</a:t>
            </a:r>
            <a:endParaRPr b="0" lang="en-US" sz="1400" spc="-1" strike="noStrike">
              <a:latin typeface="Arial"/>
            </a:endParaRPr>
          </a:p>
        </p:txBody>
      </p:sp>
    </p:spTree>
  </p:cSld>
  <p:transition spd="med">
    <p:fade/>
  </p:transition>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11" name="CustomShape 2"/>
          <p:cNvSpPr/>
          <p:nvPr/>
        </p:nvSpPr>
        <p:spPr>
          <a:xfrm>
            <a:off x="767520" y="19620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Procedure for our database</a:t>
            </a:r>
            <a:endParaRPr b="0" lang="en-US" sz="1400" spc="-1" strike="noStrike">
              <a:latin typeface="Arial"/>
            </a:endParaRPr>
          </a:p>
        </p:txBody>
      </p:sp>
      <p:sp>
        <p:nvSpPr>
          <p:cNvPr id="512" name="CustomShape 3"/>
          <p:cNvSpPr/>
          <p:nvPr/>
        </p:nvSpPr>
        <p:spPr>
          <a:xfrm>
            <a:off x="767520" y="791640"/>
            <a:ext cx="7353720" cy="586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US" sz="1400" spc="-1" strike="noStrike">
                <a:solidFill>
                  <a:srgbClr val="000000"/>
                </a:solidFill>
                <a:latin typeface="Raleway"/>
                <a:ea typeface="Raleway"/>
              </a:rPr>
              <a:t>Let check whether our procedure and trigger work</a:t>
            </a:r>
            <a:endParaRPr b="0" lang="en-US" sz="1400" spc="-1" strike="noStrike">
              <a:latin typeface="Arial"/>
            </a:endParaRPr>
          </a:p>
        </p:txBody>
      </p:sp>
      <p:pic>
        <p:nvPicPr>
          <p:cNvPr id="513" name="Picture 2" descr=""/>
          <p:cNvPicPr/>
          <p:nvPr/>
        </p:nvPicPr>
        <p:blipFill>
          <a:blip r:embed="rId1"/>
          <a:stretch/>
        </p:blipFill>
        <p:spPr>
          <a:xfrm>
            <a:off x="947520" y="2278440"/>
            <a:ext cx="7248960" cy="1486440"/>
          </a:xfrm>
          <a:prstGeom prst="rect">
            <a:avLst/>
          </a:prstGeom>
          <a:ln>
            <a:noFill/>
          </a:ln>
        </p:spPr>
      </p:pic>
      <p:sp>
        <p:nvSpPr>
          <p:cNvPr id="514"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15"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COMPLETE IMPLEMENTATION OF THE DATABASE TO DBMS</a:t>
            </a:r>
            <a:endParaRPr b="0" lang="en-US" sz="900" spc="-1" strike="noStrike">
              <a:solidFill>
                <a:srgbClr val="000000"/>
              </a:solidFill>
              <a:latin typeface="Arial"/>
            </a:endParaRPr>
          </a:p>
        </p:txBody>
      </p:sp>
      <p:sp>
        <p:nvSpPr>
          <p:cNvPr id="243" name="CustomShape 2"/>
          <p:cNvSpPr/>
          <p:nvPr/>
        </p:nvSpPr>
        <p:spPr>
          <a:xfrm>
            <a:off x="765360" y="178920"/>
            <a:ext cx="206064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BankStaff Relation</a:t>
            </a:r>
            <a:endParaRPr b="0" lang="en-US" sz="1400" spc="-1" strike="noStrike">
              <a:latin typeface="Arial"/>
            </a:endParaRPr>
          </a:p>
        </p:txBody>
      </p:sp>
      <p:pic>
        <p:nvPicPr>
          <p:cNvPr id="244" name="Picture 2" descr=""/>
          <p:cNvPicPr/>
          <p:nvPr/>
        </p:nvPicPr>
        <p:blipFill>
          <a:blip r:embed="rId1"/>
          <a:stretch/>
        </p:blipFill>
        <p:spPr>
          <a:xfrm>
            <a:off x="765360" y="856080"/>
            <a:ext cx="5949720" cy="1715400"/>
          </a:xfrm>
          <a:prstGeom prst="rect">
            <a:avLst/>
          </a:prstGeom>
          <a:ln>
            <a:noFill/>
          </a:ln>
        </p:spPr>
      </p:pic>
      <p:pic>
        <p:nvPicPr>
          <p:cNvPr id="245" name="Picture 5" descr=""/>
          <p:cNvPicPr/>
          <p:nvPr/>
        </p:nvPicPr>
        <p:blipFill>
          <a:blip r:embed="rId2"/>
          <a:stretch/>
        </p:blipFill>
        <p:spPr>
          <a:xfrm>
            <a:off x="765360" y="3284280"/>
            <a:ext cx="8292600" cy="1002960"/>
          </a:xfrm>
          <a:prstGeom prst="rect">
            <a:avLst/>
          </a:prstGeom>
          <a:ln>
            <a:noFill/>
          </a:ln>
        </p:spPr>
      </p:pic>
    </p:spTree>
  </p:cSld>
  <p:transition spd="med">
    <p:fade/>
  </p:transition>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17" name="CustomShape 2"/>
          <p:cNvSpPr/>
          <p:nvPr/>
        </p:nvSpPr>
        <p:spPr>
          <a:xfrm>
            <a:off x="767520" y="19620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Procedure for our database</a:t>
            </a:r>
            <a:endParaRPr b="0" lang="en-US" sz="1400" spc="-1" strike="noStrike">
              <a:latin typeface="Arial"/>
            </a:endParaRPr>
          </a:p>
        </p:txBody>
      </p:sp>
      <p:pic>
        <p:nvPicPr>
          <p:cNvPr id="518" name="Picture 2" descr=""/>
          <p:cNvPicPr/>
          <p:nvPr/>
        </p:nvPicPr>
        <p:blipFill>
          <a:blip r:embed="rId1"/>
          <a:stretch/>
        </p:blipFill>
        <p:spPr>
          <a:xfrm>
            <a:off x="947520" y="2571840"/>
            <a:ext cx="7248960" cy="1486440"/>
          </a:xfrm>
          <a:prstGeom prst="rect">
            <a:avLst/>
          </a:prstGeom>
          <a:ln>
            <a:noFill/>
          </a:ln>
        </p:spPr>
      </p:pic>
      <p:pic>
        <p:nvPicPr>
          <p:cNvPr id="519" name="Picture 3" descr=""/>
          <p:cNvPicPr/>
          <p:nvPr/>
        </p:nvPicPr>
        <p:blipFill>
          <a:blip r:embed="rId2"/>
          <a:stretch/>
        </p:blipFill>
        <p:spPr>
          <a:xfrm>
            <a:off x="1036800" y="888120"/>
            <a:ext cx="7481160" cy="3842280"/>
          </a:xfrm>
          <a:prstGeom prst="rect">
            <a:avLst/>
          </a:prstGeom>
          <a:ln>
            <a:noFill/>
          </a:ln>
        </p:spPr>
      </p:pic>
      <p:sp>
        <p:nvSpPr>
          <p:cNvPr id="520" name="CustomShape 3"/>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21" name="CustomShape 4"/>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1</a:t>
            </a:r>
            <a:endParaRPr b="0" lang="en-US" sz="2400" spc="-1" strike="noStrike">
              <a:latin typeface="Arial"/>
            </a:endParaRPr>
          </a:p>
        </p:txBody>
      </p:sp>
    </p:spTree>
  </p:cSld>
  <p:transition spd="med">
    <p:fade/>
  </p:transition>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23" name="CustomShape 2"/>
          <p:cNvSpPr/>
          <p:nvPr/>
        </p:nvSpPr>
        <p:spPr>
          <a:xfrm>
            <a:off x="767520" y="5788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Procedure for our database</a:t>
            </a:r>
            <a:endParaRPr b="0" lang="en-US" sz="1400" spc="-1" strike="noStrike">
              <a:latin typeface="Arial"/>
            </a:endParaRPr>
          </a:p>
        </p:txBody>
      </p:sp>
      <p:sp>
        <p:nvSpPr>
          <p:cNvPr id="524" name="TextShape 3"/>
          <p:cNvSpPr txBox="1"/>
          <p:nvPr/>
        </p:nvSpPr>
        <p:spPr>
          <a:xfrm>
            <a:off x="894960" y="2278440"/>
            <a:ext cx="7353720" cy="586440"/>
          </a:xfrm>
          <a:prstGeom prst="rect">
            <a:avLst/>
          </a:prstGeom>
          <a:noFill/>
          <a:ln>
            <a:noFill/>
          </a:ln>
        </p:spPr>
        <p:txBody>
          <a:bodyPr tIns="91440" bIns="91440" anchor="ctr">
            <a:noAutofit/>
          </a:bodyPr>
          <a:p>
            <a:pPr algn="ctr">
              <a:lnSpc>
                <a:spcPct val="115000"/>
              </a:lnSpc>
              <a:tabLst>
                <a:tab algn="l" pos="0"/>
              </a:tabLst>
            </a:pPr>
            <a:r>
              <a:rPr b="0" lang="en-US" sz="1400" spc="-1" strike="noStrike">
                <a:solidFill>
                  <a:srgbClr val="000000"/>
                </a:solidFill>
                <a:latin typeface="Raleway"/>
                <a:ea typeface="Raleway"/>
              </a:rPr>
              <a:t>Procedure for inserting 10000 more customers</a:t>
            </a:r>
            <a:endParaRPr b="0" lang="en-US" sz="1400" spc="-1" strike="noStrike">
              <a:latin typeface="Arial"/>
            </a:endParaRPr>
          </a:p>
        </p:txBody>
      </p:sp>
      <p:sp>
        <p:nvSpPr>
          <p:cNvPr id="525" name="CustomShape 4"/>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26" name="CustomShape 5"/>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2</a:t>
            </a:r>
            <a:endParaRPr b="0" lang="en-US" sz="2400" spc="-1" strike="noStrike">
              <a:latin typeface="Arial"/>
            </a:endParaRPr>
          </a:p>
        </p:txBody>
      </p:sp>
    </p:spTree>
  </p:cSld>
  <p:transition spd="med">
    <p:fade/>
  </p:transition>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28" name="CustomShape 2"/>
          <p:cNvSpPr/>
          <p:nvPr/>
        </p:nvSpPr>
        <p:spPr>
          <a:xfrm>
            <a:off x="767520" y="5788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Procedure for our database</a:t>
            </a:r>
            <a:endParaRPr b="0" lang="en-US" sz="1400" spc="-1" strike="noStrike">
              <a:latin typeface="Arial"/>
            </a:endParaRPr>
          </a:p>
        </p:txBody>
      </p:sp>
      <p:sp>
        <p:nvSpPr>
          <p:cNvPr id="529" name="CustomShape 3"/>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30" name="CustomShape 4"/>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2</a:t>
            </a:r>
            <a:endParaRPr b="0" lang="en-US" sz="2400" spc="-1" strike="noStrike">
              <a:latin typeface="Arial"/>
            </a:endParaRPr>
          </a:p>
        </p:txBody>
      </p:sp>
      <p:pic>
        <p:nvPicPr>
          <p:cNvPr id="531" name="Picture 2" descr=""/>
          <p:cNvPicPr/>
          <p:nvPr/>
        </p:nvPicPr>
        <p:blipFill>
          <a:blip r:embed="rId1"/>
          <a:stretch/>
        </p:blipFill>
        <p:spPr>
          <a:xfrm>
            <a:off x="1030320" y="1346760"/>
            <a:ext cx="7199280" cy="3042360"/>
          </a:xfrm>
          <a:prstGeom prst="rect">
            <a:avLst/>
          </a:prstGeom>
          <a:ln>
            <a:noFill/>
          </a:ln>
        </p:spPr>
      </p:pic>
    </p:spTree>
  </p:cSld>
  <p:transition spd="med">
    <p:fade/>
  </p:transition>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33" name="CustomShape 2"/>
          <p:cNvSpPr/>
          <p:nvPr/>
        </p:nvSpPr>
        <p:spPr>
          <a:xfrm>
            <a:off x="767520" y="5788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Procedure for our database</a:t>
            </a:r>
            <a:endParaRPr b="0" lang="en-US" sz="1400" spc="-1" strike="noStrike">
              <a:latin typeface="Arial"/>
            </a:endParaRPr>
          </a:p>
        </p:txBody>
      </p:sp>
      <p:sp>
        <p:nvSpPr>
          <p:cNvPr id="534" name="CustomShape 3"/>
          <p:cNvSpPr/>
          <p:nvPr/>
        </p:nvSpPr>
        <p:spPr>
          <a:xfrm>
            <a:off x="8105400" y="480600"/>
            <a:ext cx="524520" cy="524520"/>
          </a:xfrm>
          <a:prstGeom prst="ellipse">
            <a:avLst/>
          </a:prstGeom>
          <a:ln>
            <a:noFill/>
          </a:ln>
        </p:spPr>
        <p:style>
          <a:lnRef idx="2">
            <a:schemeClr val="accent1">
              <a:shade val="50000"/>
            </a:schemeClr>
          </a:lnRef>
          <a:fillRef idx="1">
            <a:schemeClr val="accent1"/>
          </a:fillRef>
          <a:effectRef idx="0">
            <a:schemeClr val="accent1"/>
          </a:effectRef>
          <a:fontRef idx="minor"/>
        </p:style>
      </p:sp>
      <p:sp>
        <p:nvSpPr>
          <p:cNvPr id="535" name="CustomShape 4"/>
          <p:cNvSpPr/>
          <p:nvPr/>
        </p:nvSpPr>
        <p:spPr>
          <a:xfrm>
            <a:off x="8175960" y="493200"/>
            <a:ext cx="400320" cy="46944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1" lang="en-US" sz="2400" spc="-1" strike="noStrike">
                <a:solidFill>
                  <a:srgbClr val="000000"/>
                </a:solidFill>
                <a:latin typeface="Raleway"/>
                <a:ea typeface="Raleway"/>
              </a:rPr>
              <a:t>2</a:t>
            </a:r>
            <a:endParaRPr b="0" lang="en-US" sz="2400" spc="-1" strike="noStrike">
              <a:latin typeface="Arial"/>
            </a:endParaRPr>
          </a:p>
        </p:txBody>
      </p:sp>
      <p:pic>
        <p:nvPicPr>
          <p:cNvPr id="536" name="Picture 3" descr=""/>
          <p:cNvPicPr/>
          <p:nvPr/>
        </p:nvPicPr>
        <p:blipFill>
          <a:blip r:embed="rId1"/>
          <a:stretch/>
        </p:blipFill>
        <p:spPr>
          <a:xfrm>
            <a:off x="826560" y="1144440"/>
            <a:ext cx="3238200" cy="1041120"/>
          </a:xfrm>
          <a:prstGeom prst="rect">
            <a:avLst/>
          </a:prstGeom>
          <a:ln>
            <a:noFill/>
          </a:ln>
        </p:spPr>
      </p:pic>
      <p:pic>
        <p:nvPicPr>
          <p:cNvPr id="537" name="Picture 7" descr=""/>
          <p:cNvPicPr/>
          <p:nvPr/>
        </p:nvPicPr>
        <p:blipFill>
          <a:blip r:embed="rId2"/>
          <a:stretch/>
        </p:blipFill>
        <p:spPr>
          <a:xfrm>
            <a:off x="826560" y="2691720"/>
            <a:ext cx="6174000" cy="1307160"/>
          </a:xfrm>
          <a:prstGeom prst="rect">
            <a:avLst/>
          </a:prstGeom>
          <a:ln>
            <a:noFill/>
          </a:ln>
        </p:spPr>
      </p:pic>
      <p:sp>
        <p:nvSpPr>
          <p:cNvPr id="538" name="TextShape 5"/>
          <p:cNvSpPr txBox="1"/>
          <p:nvPr/>
        </p:nvSpPr>
        <p:spPr>
          <a:xfrm>
            <a:off x="826560" y="4271400"/>
            <a:ext cx="1569240" cy="586440"/>
          </a:xfrm>
          <a:prstGeom prst="rect">
            <a:avLst/>
          </a:prstGeom>
          <a:noFill/>
          <a:ln>
            <a:noFill/>
          </a:ln>
        </p:spPr>
        <p:txBody>
          <a:bodyPr tIns="91440" bIns="91440" anchor="ctr">
            <a:noAutofit/>
          </a:bodyPr>
          <a:p>
            <a:pPr>
              <a:lnSpc>
                <a:spcPct val="115000"/>
              </a:lnSpc>
              <a:tabLst>
                <a:tab algn="l" pos="0"/>
              </a:tabLst>
            </a:pPr>
            <a:r>
              <a:rPr b="0" lang="en-US" sz="1400" spc="-1" strike="noStrike">
                <a:solidFill>
                  <a:srgbClr val="000000"/>
                </a:solidFill>
                <a:latin typeface="Raleway"/>
                <a:ea typeface="Raleway"/>
              </a:rPr>
              <a:t>And more…</a:t>
            </a:r>
            <a:endParaRPr b="0" lang="en-US" sz="1400" spc="-1" strike="noStrike">
              <a:latin typeface="Arial"/>
            </a:endParaRPr>
          </a:p>
        </p:txBody>
      </p:sp>
    </p:spTree>
  </p:cSld>
  <p:transition spd="med">
    <p:fade/>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CustomShape 1"/>
          <p:cNvSpPr/>
          <p:nvPr/>
        </p:nvSpPr>
        <p:spPr>
          <a:xfrm>
            <a:off x="1838880" y="1618200"/>
            <a:ext cx="5465520" cy="2077560"/>
          </a:xfrm>
          <a:prstGeom prst="rect">
            <a:avLst/>
          </a:prstGeom>
          <a:solidFill>
            <a:srgbClr val="cadcdc"/>
          </a:solidFill>
          <a:ln>
            <a:noFill/>
          </a:ln>
        </p:spPr>
        <p:style>
          <a:lnRef idx="0"/>
          <a:fillRef idx="0"/>
          <a:effectRef idx="0"/>
          <a:fontRef idx="minor"/>
        </p:style>
      </p:sp>
      <p:sp>
        <p:nvSpPr>
          <p:cNvPr id="540" name="TextShape 2"/>
          <p:cNvSpPr txBox="1"/>
          <p:nvPr/>
        </p:nvSpPr>
        <p:spPr>
          <a:xfrm>
            <a:off x="2760840" y="2601000"/>
            <a:ext cx="3621960" cy="643680"/>
          </a:xfrm>
          <a:prstGeom prst="rect">
            <a:avLst/>
          </a:prstGeom>
          <a:noFill/>
          <a:ln>
            <a:noFill/>
          </a:ln>
        </p:spPr>
        <p:txBody>
          <a:bodyPr tIns="91440" bIns="91440" anchor="ctr">
            <a:noAutofit/>
          </a:bodyPr>
          <a:p>
            <a:pPr algn="ctr">
              <a:lnSpc>
                <a:spcPct val="100000"/>
              </a:lnSpc>
            </a:pPr>
            <a:r>
              <a:rPr b="0" lang="en-US" sz="1800" spc="-1" strike="noStrike">
                <a:solidFill>
                  <a:srgbClr val="2a4040"/>
                </a:solidFill>
                <a:latin typeface="Raleway Black"/>
                <a:ea typeface="Raleway Black"/>
              </a:rPr>
              <a:t>Indexing</a:t>
            </a:r>
            <a:endParaRPr b="0" lang="en-US" sz="1800" spc="-1" strike="noStrike">
              <a:solidFill>
                <a:srgbClr val="000000"/>
              </a:solidFill>
              <a:latin typeface="Arial"/>
            </a:endParaRPr>
          </a:p>
        </p:txBody>
      </p:sp>
      <p:sp>
        <p:nvSpPr>
          <p:cNvPr id="541" name="TextShape 3"/>
          <p:cNvSpPr txBox="1"/>
          <p:nvPr/>
        </p:nvSpPr>
        <p:spPr>
          <a:xfrm>
            <a:off x="3744720" y="2044800"/>
            <a:ext cx="1653840" cy="354600"/>
          </a:xfrm>
          <a:prstGeom prst="rect">
            <a:avLst/>
          </a:prstGeom>
          <a:noFill/>
          <a:ln>
            <a:noFill/>
          </a:ln>
        </p:spPr>
        <p:txBody>
          <a:bodyPr tIns="91440" bIns="91440" anchor="ctr">
            <a:noAutofit/>
          </a:bodyPr>
          <a:p>
            <a:pPr algn="ctr">
              <a:lnSpc>
                <a:spcPct val="100000"/>
              </a:lnSpc>
              <a:tabLst>
                <a:tab algn="l" pos="0"/>
              </a:tabLst>
            </a:pPr>
            <a:r>
              <a:rPr b="0" lang="en" sz="3600" spc="-1" strike="noStrike">
                <a:solidFill>
                  <a:srgbClr val="2a4040"/>
                </a:solidFill>
                <a:latin typeface="Raleway Black"/>
                <a:ea typeface="Raleway Black"/>
              </a:rPr>
              <a:t>4.4</a:t>
            </a:r>
            <a:endParaRPr b="0" lang="en-US" sz="3600" spc="-1" strike="noStrike">
              <a:solidFill>
                <a:srgbClr val="000000"/>
              </a:solidFill>
              <a:latin typeface="Arial"/>
            </a:endParaRPr>
          </a:p>
        </p:txBody>
      </p:sp>
    </p:spTree>
  </p:cSld>
  <p:transition spd="med">
    <p:fade/>
  </p:transition>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43" name="CustomShape 2"/>
          <p:cNvSpPr/>
          <p:nvPr/>
        </p:nvSpPr>
        <p:spPr>
          <a:xfrm>
            <a:off x="767520" y="2620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Indexing for our database</a:t>
            </a:r>
            <a:endParaRPr b="0" lang="en-US" sz="1400" spc="-1" strike="noStrike">
              <a:latin typeface="Arial"/>
            </a:endParaRPr>
          </a:p>
        </p:txBody>
      </p:sp>
      <p:sp>
        <p:nvSpPr>
          <p:cNvPr id="544" name="CustomShape 3"/>
          <p:cNvSpPr/>
          <p:nvPr/>
        </p:nvSpPr>
        <p:spPr>
          <a:xfrm>
            <a:off x="894960" y="2229120"/>
            <a:ext cx="7353720" cy="68472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0" lang="en-US" sz="1400" spc="-1" strike="noStrike">
                <a:solidFill>
                  <a:srgbClr val="000000"/>
                </a:solidFill>
                <a:latin typeface="Raleway"/>
                <a:ea typeface="Raleway"/>
              </a:rPr>
              <a:t>Index for </a:t>
            </a:r>
            <a:r>
              <a:rPr b="0" lang="en-US" sz="1400" spc="-1" strike="noStrike">
                <a:solidFill>
                  <a:srgbClr val="ff0000"/>
                </a:solidFill>
                <a:latin typeface="Raleway"/>
                <a:ea typeface="Raleway"/>
              </a:rPr>
              <a:t>increasing speed </a:t>
            </a:r>
            <a:r>
              <a:rPr b="0" lang="en-US" sz="1400" spc="-1" strike="noStrike">
                <a:solidFill>
                  <a:srgbClr val="000000"/>
                </a:solidFill>
                <a:latin typeface="Raleway"/>
                <a:ea typeface="Raleway"/>
              </a:rPr>
              <a:t>of querying age of customers</a:t>
            </a:r>
            <a:endParaRPr b="0" lang="en-US" sz="1400" spc="-1" strike="noStrike">
              <a:latin typeface="Arial"/>
            </a:endParaRPr>
          </a:p>
        </p:txBody>
      </p:sp>
    </p:spTree>
  </p:cSld>
  <p:transition spd="med">
    <p:fade/>
  </p:transition>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46" name="CustomShape 2"/>
          <p:cNvSpPr/>
          <p:nvPr/>
        </p:nvSpPr>
        <p:spPr>
          <a:xfrm>
            <a:off x="767520" y="2620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Indexing for our database</a:t>
            </a:r>
            <a:endParaRPr b="0" lang="en-US" sz="1400" spc="-1" strike="noStrike">
              <a:latin typeface="Arial"/>
            </a:endParaRPr>
          </a:p>
        </p:txBody>
      </p:sp>
      <p:sp>
        <p:nvSpPr>
          <p:cNvPr id="547" name="CustomShape 3"/>
          <p:cNvSpPr/>
          <p:nvPr/>
        </p:nvSpPr>
        <p:spPr>
          <a:xfrm>
            <a:off x="767520" y="876960"/>
            <a:ext cx="7353720" cy="68472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US" sz="1400" spc="-1" strike="noStrike">
                <a:solidFill>
                  <a:srgbClr val="000000"/>
                </a:solidFill>
                <a:latin typeface="Raleway"/>
                <a:ea typeface="Raleway"/>
              </a:rPr>
              <a:t>Firstly, we create index, namely cus_index on Age attribute of Customer’s table</a:t>
            </a:r>
            <a:endParaRPr b="0" lang="en-US" sz="1400" spc="-1" strike="noStrike">
              <a:latin typeface="Arial"/>
            </a:endParaRPr>
          </a:p>
        </p:txBody>
      </p:sp>
      <p:pic>
        <p:nvPicPr>
          <p:cNvPr id="548" name="Picture 7" descr=""/>
          <p:cNvPicPr/>
          <p:nvPr/>
        </p:nvPicPr>
        <p:blipFill>
          <a:blip r:embed="rId1"/>
          <a:stretch/>
        </p:blipFill>
        <p:spPr>
          <a:xfrm>
            <a:off x="767520" y="2427840"/>
            <a:ext cx="5930640" cy="990360"/>
          </a:xfrm>
          <a:prstGeom prst="rect">
            <a:avLst/>
          </a:prstGeom>
          <a:ln>
            <a:noFill/>
          </a:ln>
        </p:spPr>
      </p:pic>
    </p:spTree>
  </p:cSld>
  <p:transition spd="med">
    <p:fade/>
  </p:transition>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50" name="CustomShape 2"/>
          <p:cNvSpPr/>
          <p:nvPr/>
        </p:nvSpPr>
        <p:spPr>
          <a:xfrm>
            <a:off x="767520" y="2620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Indexing for our database</a:t>
            </a:r>
            <a:endParaRPr b="0" lang="en-US" sz="1400" spc="-1" strike="noStrike">
              <a:latin typeface="Arial"/>
            </a:endParaRPr>
          </a:p>
        </p:txBody>
      </p:sp>
      <p:sp>
        <p:nvSpPr>
          <p:cNvPr id="551" name="CustomShape 3"/>
          <p:cNvSpPr/>
          <p:nvPr/>
        </p:nvSpPr>
        <p:spPr>
          <a:xfrm>
            <a:off x="767520" y="896760"/>
            <a:ext cx="7353720" cy="68472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0" lang="en-US" sz="1400" spc="-1" strike="noStrike">
                <a:solidFill>
                  <a:srgbClr val="000000"/>
                </a:solidFill>
                <a:latin typeface="Raleway"/>
                <a:ea typeface="Raleway"/>
              </a:rPr>
              <a:t>Run code in the following order to compare to retrieval time</a:t>
            </a:r>
            <a:endParaRPr b="0" lang="en-US" sz="1400" spc="-1" strike="noStrike">
              <a:latin typeface="Arial"/>
            </a:endParaRPr>
          </a:p>
        </p:txBody>
      </p:sp>
      <p:pic>
        <p:nvPicPr>
          <p:cNvPr id="552" name="Picture 12" descr=""/>
          <p:cNvPicPr/>
          <p:nvPr/>
        </p:nvPicPr>
        <p:blipFill>
          <a:blip r:embed="rId1"/>
          <a:stretch/>
        </p:blipFill>
        <p:spPr>
          <a:xfrm>
            <a:off x="767520" y="1747080"/>
            <a:ext cx="7887960" cy="2678040"/>
          </a:xfrm>
          <a:prstGeom prst="rect">
            <a:avLst/>
          </a:prstGeom>
          <a:ln>
            <a:noFill/>
          </a:ln>
        </p:spPr>
      </p:pic>
    </p:spTree>
  </p:cSld>
  <p:transition spd="med">
    <p:fade/>
  </p:transition>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54" name="CustomShape 2"/>
          <p:cNvSpPr/>
          <p:nvPr/>
        </p:nvSpPr>
        <p:spPr>
          <a:xfrm>
            <a:off x="767520" y="2620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Indexing for our database</a:t>
            </a:r>
            <a:endParaRPr b="0" lang="en-US" sz="1400" spc="-1" strike="noStrike">
              <a:latin typeface="Arial"/>
            </a:endParaRPr>
          </a:p>
        </p:txBody>
      </p:sp>
      <p:pic>
        <p:nvPicPr>
          <p:cNvPr id="555" name="Picture 13" descr=""/>
          <p:cNvPicPr/>
          <p:nvPr/>
        </p:nvPicPr>
        <p:blipFill>
          <a:blip r:embed="rId1"/>
          <a:stretch/>
        </p:blipFill>
        <p:spPr>
          <a:xfrm>
            <a:off x="767520" y="1002240"/>
            <a:ext cx="8175600" cy="544680"/>
          </a:xfrm>
          <a:prstGeom prst="rect">
            <a:avLst/>
          </a:prstGeom>
          <a:ln>
            <a:noFill/>
          </a:ln>
        </p:spPr>
      </p:pic>
      <p:pic>
        <p:nvPicPr>
          <p:cNvPr id="556" name="Picture 15" descr=""/>
          <p:cNvPicPr/>
          <p:nvPr/>
        </p:nvPicPr>
        <p:blipFill>
          <a:blip r:embed="rId2"/>
          <a:srcRect l="80188" t="0" r="0" b="0"/>
          <a:stretch/>
        </p:blipFill>
        <p:spPr>
          <a:xfrm>
            <a:off x="2928240" y="2947680"/>
            <a:ext cx="3853800" cy="1296720"/>
          </a:xfrm>
          <a:prstGeom prst="rect">
            <a:avLst/>
          </a:prstGeom>
          <a:ln w="28440">
            <a:solidFill>
              <a:srgbClr val="c00000"/>
            </a:solidFill>
            <a:round/>
          </a:ln>
        </p:spPr>
      </p:pic>
      <p:sp>
        <p:nvSpPr>
          <p:cNvPr id="557" name="CustomShape 3"/>
          <p:cNvSpPr/>
          <p:nvPr/>
        </p:nvSpPr>
        <p:spPr>
          <a:xfrm>
            <a:off x="7315200" y="1002240"/>
            <a:ext cx="1627920" cy="544680"/>
          </a:xfrm>
          <a:prstGeom prst="rect">
            <a:avLst/>
          </a:prstGeom>
          <a:no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558" name="Line 4"/>
          <p:cNvSpPr/>
          <p:nvPr/>
        </p:nvSpPr>
        <p:spPr>
          <a:xfrm flipH="1">
            <a:off x="2928240" y="1547280"/>
            <a:ext cx="4386960" cy="1400400"/>
          </a:xfrm>
          <a:prstGeom prst="line">
            <a:avLst/>
          </a:prstGeom>
          <a:ln w="28440">
            <a:solidFill>
              <a:srgbClr val="c00000"/>
            </a:solidFill>
            <a:round/>
          </a:ln>
        </p:spPr>
        <p:style>
          <a:lnRef idx="1">
            <a:schemeClr val="accent1"/>
          </a:lnRef>
          <a:fillRef idx="0">
            <a:schemeClr val="accent1"/>
          </a:fillRef>
          <a:effectRef idx="0">
            <a:schemeClr val="accent1"/>
          </a:effectRef>
          <a:fontRef idx="minor"/>
        </p:style>
      </p:sp>
      <p:sp>
        <p:nvSpPr>
          <p:cNvPr id="559" name="Line 5"/>
          <p:cNvSpPr/>
          <p:nvPr/>
        </p:nvSpPr>
        <p:spPr>
          <a:xfrm flipH="1">
            <a:off x="6782400" y="1547280"/>
            <a:ext cx="2160720" cy="1400400"/>
          </a:xfrm>
          <a:prstGeom prst="line">
            <a:avLst/>
          </a:prstGeom>
          <a:ln w="28440">
            <a:solidFill>
              <a:srgbClr val="c00000"/>
            </a:solidFill>
            <a:round/>
          </a:ln>
        </p:spPr>
        <p:style>
          <a:lnRef idx="1">
            <a:schemeClr val="accent1"/>
          </a:lnRef>
          <a:fillRef idx="0">
            <a:schemeClr val="accent1"/>
          </a:fillRef>
          <a:effectRef idx="0">
            <a:schemeClr val="accent1"/>
          </a:effectRef>
          <a:fontRef idx="minor"/>
        </p:style>
      </p:sp>
    </p:spTree>
  </p:cSld>
  <p:transition spd="med">
    <p:fade/>
  </p:transition>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TUNING AND MANIPULATING BANK_TRANSACTION DATABASE</a:t>
            </a:r>
            <a:endParaRPr b="0" lang="en-US" sz="900" spc="-1" strike="noStrike">
              <a:solidFill>
                <a:srgbClr val="000000"/>
              </a:solidFill>
              <a:latin typeface="Arial"/>
            </a:endParaRPr>
          </a:p>
        </p:txBody>
      </p:sp>
      <p:sp>
        <p:nvSpPr>
          <p:cNvPr id="561" name="CustomShape 2"/>
          <p:cNvSpPr/>
          <p:nvPr/>
        </p:nvSpPr>
        <p:spPr>
          <a:xfrm>
            <a:off x="767520" y="262080"/>
            <a:ext cx="329688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Indexing for our database</a:t>
            </a:r>
            <a:endParaRPr b="0" lang="en-US" sz="1400" spc="-1" strike="noStrike">
              <a:latin typeface="Arial"/>
            </a:endParaRPr>
          </a:p>
        </p:txBody>
      </p:sp>
      <p:pic>
        <p:nvPicPr>
          <p:cNvPr id="562" name="Picture 11" descr=""/>
          <p:cNvPicPr/>
          <p:nvPr/>
        </p:nvPicPr>
        <p:blipFill>
          <a:blip r:embed="rId1"/>
          <a:stretch/>
        </p:blipFill>
        <p:spPr>
          <a:xfrm>
            <a:off x="767520" y="1176480"/>
            <a:ext cx="8119080" cy="607320"/>
          </a:xfrm>
          <a:prstGeom prst="rect">
            <a:avLst/>
          </a:prstGeom>
          <a:ln>
            <a:noFill/>
          </a:ln>
        </p:spPr>
      </p:pic>
      <p:sp>
        <p:nvSpPr>
          <p:cNvPr id="563" name="CustomShape 3"/>
          <p:cNvSpPr/>
          <p:nvPr/>
        </p:nvSpPr>
        <p:spPr>
          <a:xfrm>
            <a:off x="7535160" y="1176480"/>
            <a:ext cx="1351440" cy="607320"/>
          </a:xfrm>
          <a:prstGeom prst="rect">
            <a:avLst/>
          </a:prstGeom>
          <a:noFill/>
          <a:ln>
            <a:solidFill>
              <a:srgbClr val="c00000"/>
            </a:solidFill>
            <a:round/>
          </a:ln>
        </p:spPr>
        <p:style>
          <a:lnRef idx="2">
            <a:schemeClr val="accent1">
              <a:shade val="50000"/>
            </a:schemeClr>
          </a:lnRef>
          <a:fillRef idx="1">
            <a:schemeClr val="accent1"/>
          </a:fillRef>
          <a:effectRef idx="0">
            <a:schemeClr val="accent1"/>
          </a:effectRef>
          <a:fontRef idx="minor"/>
        </p:style>
      </p:sp>
      <p:sp>
        <p:nvSpPr>
          <p:cNvPr id="564" name="Line 4"/>
          <p:cNvSpPr/>
          <p:nvPr/>
        </p:nvSpPr>
        <p:spPr>
          <a:xfrm flipH="1">
            <a:off x="3253680" y="1784160"/>
            <a:ext cx="4281480" cy="1163520"/>
          </a:xfrm>
          <a:prstGeom prst="line">
            <a:avLst/>
          </a:prstGeom>
          <a:ln w="28440">
            <a:solidFill>
              <a:srgbClr val="c00000"/>
            </a:solidFill>
            <a:round/>
          </a:ln>
        </p:spPr>
        <p:style>
          <a:lnRef idx="1">
            <a:schemeClr val="accent1"/>
          </a:lnRef>
          <a:fillRef idx="0">
            <a:schemeClr val="accent1"/>
          </a:fillRef>
          <a:effectRef idx="0">
            <a:schemeClr val="accent1"/>
          </a:effectRef>
          <a:fontRef idx="minor"/>
        </p:style>
      </p:sp>
      <p:sp>
        <p:nvSpPr>
          <p:cNvPr id="565" name="Line 5"/>
          <p:cNvSpPr/>
          <p:nvPr/>
        </p:nvSpPr>
        <p:spPr>
          <a:xfrm flipH="1">
            <a:off x="6400800" y="1784160"/>
            <a:ext cx="2486160" cy="1163520"/>
          </a:xfrm>
          <a:prstGeom prst="line">
            <a:avLst/>
          </a:prstGeom>
          <a:ln w="28440">
            <a:solidFill>
              <a:srgbClr val="c00000"/>
            </a:solidFill>
            <a:round/>
          </a:ln>
        </p:spPr>
        <p:style>
          <a:lnRef idx="1">
            <a:schemeClr val="accent1"/>
          </a:lnRef>
          <a:fillRef idx="0">
            <a:schemeClr val="accent1"/>
          </a:fillRef>
          <a:effectRef idx="0">
            <a:schemeClr val="accent1"/>
          </a:effectRef>
          <a:fontRef idx="minor"/>
        </p:style>
      </p:sp>
      <p:pic>
        <p:nvPicPr>
          <p:cNvPr id="566" name="Picture 8" descr=""/>
          <p:cNvPicPr/>
          <p:nvPr/>
        </p:nvPicPr>
        <p:blipFill>
          <a:blip r:embed="rId2"/>
          <a:srcRect l="82373" t="-1210" r="0" b="0"/>
          <a:stretch/>
        </p:blipFill>
        <p:spPr>
          <a:xfrm>
            <a:off x="3253680" y="2947680"/>
            <a:ext cx="3146760" cy="1352160"/>
          </a:xfrm>
          <a:prstGeom prst="rect">
            <a:avLst/>
          </a:prstGeom>
          <a:ln w="28440">
            <a:solidFill>
              <a:srgbClr val="c00000"/>
            </a:solidFill>
            <a:round/>
          </a:ln>
        </p:spPr>
      </p:pic>
      <p:sp>
        <p:nvSpPr>
          <p:cNvPr id="567" name="Line 6"/>
          <p:cNvSpPr/>
          <p:nvPr/>
        </p:nvSpPr>
        <p:spPr>
          <a:xfrm flipH="1">
            <a:off x="1760760" y="3124440"/>
            <a:ext cx="1864080" cy="0"/>
          </a:xfrm>
          <a:prstGeom prst="line">
            <a:avLst/>
          </a:prstGeom>
          <a:ln w="28440">
            <a:solidFill>
              <a:srgbClr val="0070c0"/>
            </a:solidFill>
            <a:round/>
          </a:ln>
        </p:spPr>
        <p:style>
          <a:lnRef idx="1">
            <a:schemeClr val="accent1"/>
          </a:lnRef>
          <a:fillRef idx="0">
            <a:schemeClr val="accent1"/>
          </a:fillRef>
          <a:effectRef idx="0">
            <a:schemeClr val="accent1"/>
          </a:effectRef>
          <a:fontRef idx="minor"/>
        </p:style>
      </p:sp>
      <p:sp>
        <p:nvSpPr>
          <p:cNvPr id="568" name="Line 7"/>
          <p:cNvSpPr/>
          <p:nvPr/>
        </p:nvSpPr>
        <p:spPr>
          <a:xfrm flipH="1">
            <a:off x="1760760" y="4117680"/>
            <a:ext cx="1864080" cy="0"/>
          </a:xfrm>
          <a:prstGeom prst="line">
            <a:avLst/>
          </a:prstGeom>
          <a:ln w="28440">
            <a:solidFill>
              <a:srgbClr val="0070c0"/>
            </a:solidFill>
            <a:round/>
          </a:ln>
        </p:spPr>
        <p:style>
          <a:lnRef idx="1">
            <a:schemeClr val="accent1"/>
          </a:lnRef>
          <a:fillRef idx="0">
            <a:schemeClr val="accent1"/>
          </a:fillRef>
          <a:effectRef idx="0">
            <a:schemeClr val="accent1"/>
          </a:effectRef>
          <a:fontRef idx="minor"/>
        </p:style>
      </p:sp>
      <p:sp>
        <p:nvSpPr>
          <p:cNvPr id="569" name="CustomShape 8"/>
          <p:cNvSpPr/>
          <p:nvPr/>
        </p:nvSpPr>
        <p:spPr>
          <a:xfrm>
            <a:off x="1429200" y="3281760"/>
            <a:ext cx="671400" cy="684720"/>
          </a:xfrm>
          <a:prstGeom prst="rect">
            <a:avLst/>
          </a:prstGeom>
          <a:noFill/>
          <a:ln>
            <a:noFill/>
          </a:ln>
        </p:spPr>
        <p:style>
          <a:lnRef idx="0"/>
          <a:fillRef idx="0"/>
          <a:effectRef idx="0"/>
          <a:fontRef idx="minor"/>
        </p:style>
        <p:txBody>
          <a:bodyPr tIns="91440" bIns="91440" anchor="ctr">
            <a:noAutofit/>
          </a:bodyPr>
          <a:p>
            <a:pPr algn="ctr">
              <a:lnSpc>
                <a:spcPct val="115000"/>
              </a:lnSpc>
              <a:tabLst>
                <a:tab algn="l" pos="0"/>
              </a:tabLst>
            </a:pPr>
            <a:r>
              <a:rPr b="0" lang="en-US" sz="2400" spc="-1" strike="noStrike">
                <a:solidFill>
                  <a:srgbClr val="0070c0"/>
                </a:solidFill>
                <a:latin typeface="Raleway"/>
                <a:ea typeface="Raleway"/>
              </a:rPr>
              <a:t>2x </a:t>
            </a:r>
            <a:endParaRPr b="0" lang="en-US" sz="2400" spc="-1" strike="noStrike">
              <a:latin typeface="Arial"/>
            </a:endParaRPr>
          </a:p>
        </p:txBody>
      </p:sp>
    </p:spTree>
  </p:cSld>
  <p:transition spd="med">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2" presetSubtype="1">
                                  <p:stCondLst>
                                    <p:cond delay="0"/>
                                  </p:stCondLst>
                                  <p:childTnLst>
                                    <p:set>
                                      <p:cBhvr>
                                        <p:cTn id="6" dur="1" fill="hold">
                                          <p:stCondLst>
                                            <p:cond delay="0"/>
                                          </p:stCondLst>
                                        </p:cTn>
                                        <p:tgtEl>
                                          <p:spTgt spid="564"/>
                                        </p:tgtEl>
                                        <p:attrNameLst>
                                          <p:attrName>style.visibility</p:attrName>
                                        </p:attrNameLst>
                                      </p:cBhvr>
                                      <p:to>
                                        <p:strVal val="visible"/>
                                      </p:to>
                                    </p:set>
                                    <p:animEffect filter="wipe(up)" transition="in">
                                      <p:cBhvr additive="repl">
                                        <p:cTn id="7" dur="500"/>
                                        <p:tgtEl>
                                          <p:spTgt spid="564"/>
                                        </p:tgtEl>
                                      </p:cBhvr>
                                    </p:animEffect>
                                  </p:childTnLst>
                                </p:cTn>
                              </p:par>
                              <p:par>
                                <p:cTn id="8" nodeType="withEffect" fill="hold" presetClass="entr" presetID="22" presetSubtype="1">
                                  <p:stCondLst>
                                    <p:cond delay="0"/>
                                  </p:stCondLst>
                                  <p:childTnLst>
                                    <p:set>
                                      <p:cBhvr>
                                        <p:cTn id="9" dur="1" fill="hold">
                                          <p:stCondLst>
                                            <p:cond delay="0"/>
                                          </p:stCondLst>
                                        </p:cTn>
                                        <p:tgtEl>
                                          <p:spTgt spid="565"/>
                                        </p:tgtEl>
                                        <p:attrNameLst>
                                          <p:attrName>style.visibility</p:attrName>
                                        </p:attrNameLst>
                                      </p:cBhvr>
                                      <p:to>
                                        <p:strVal val="visible"/>
                                      </p:to>
                                    </p:set>
                                    <p:animEffect filter="wipe(up)" transition="in">
                                      <p:cBhvr additive="repl">
                                        <p:cTn id="10" dur="500"/>
                                        <p:tgtEl>
                                          <p:spTgt spid="565"/>
                                        </p:tgtEl>
                                      </p:cBhvr>
                                    </p:animEffect>
                                  </p:childTnLst>
                                </p:cTn>
                              </p:par>
                            </p:childTnLst>
                          </p:cTn>
                        </p:par>
                        <p:par>
                          <p:cTn id="11" fill="hold">
                            <p:stCondLst>
                              <p:cond delay="500"/>
                            </p:stCondLst>
                            <p:childTnLst>
                              <p:par>
                                <p:cTn id="12" nodeType="afterEffect" fill="hold" presetClass="entr" presetID="22" presetSubtype="1">
                                  <p:stCondLst>
                                    <p:cond delay="0"/>
                                  </p:stCondLst>
                                  <p:childTnLst>
                                    <p:set>
                                      <p:cBhvr>
                                        <p:cTn id="13" dur="1" fill="hold">
                                          <p:stCondLst>
                                            <p:cond delay="0"/>
                                          </p:stCondLst>
                                        </p:cTn>
                                        <p:tgtEl>
                                          <p:spTgt spid="566"/>
                                        </p:tgtEl>
                                        <p:attrNameLst>
                                          <p:attrName>style.visibility</p:attrName>
                                        </p:attrNameLst>
                                      </p:cBhvr>
                                      <p:to>
                                        <p:strVal val="visible"/>
                                      </p:to>
                                    </p:set>
                                    <p:animEffect filter="wipe(up)" transition="in">
                                      <p:cBhvr additive="repl">
                                        <p:cTn id="14" dur="500"/>
                                        <p:tgtEl>
                                          <p:spTgt spid="566"/>
                                        </p:tgtEl>
                                      </p:cBhvr>
                                    </p:animEffect>
                                  </p:childTnLst>
                                </p:cTn>
                              </p:par>
                            </p:childTnLst>
                          </p:cTn>
                        </p:par>
                        <p:par>
                          <p:cTn id="15" fill="hold">
                            <p:stCondLst>
                              <p:cond delay="1000"/>
                            </p:stCondLst>
                            <p:childTnLst>
                              <p:par>
                                <p:cTn id="16" nodeType="afterEffect" fill="hold" presetClass="entr" presetID="22" presetSubtype="2">
                                  <p:stCondLst>
                                    <p:cond delay="0"/>
                                  </p:stCondLst>
                                  <p:childTnLst>
                                    <p:set>
                                      <p:cBhvr>
                                        <p:cTn id="17" dur="1" fill="hold">
                                          <p:stCondLst>
                                            <p:cond delay="0"/>
                                          </p:stCondLst>
                                        </p:cTn>
                                        <p:tgtEl>
                                          <p:spTgt spid="567"/>
                                        </p:tgtEl>
                                        <p:attrNameLst>
                                          <p:attrName>style.visibility</p:attrName>
                                        </p:attrNameLst>
                                      </p:cBhvr>
                                      <p:to>
                                        <p:strVal val="visible"/>
                                      </p:to>
                                    </p:set>
                                    <p:animEffect filter="wipe(right)" transition="in">
                                      <p:cBhvr additive="repl">
                                        <p:cTn id="18" dur="500"/>
                                        <p:tgtEl>
                                          <p:spTgt spid="567"/>
                                        </p:tgtEl>
                                      </p:cBhvr>
                                    </p:animEffect>
                                  </p:childTnLst>
                                </p:cTn>
                              </p:par>
                              <p:par>
                                <p:cTn id="19" nodeType="withEffect" fill="hold" presetClass="entr" presetID="22" presetSubtype="2">
                                  <p:stCondLst>
                                    <p:cond delay="0"/>
                                  </p:stCondLst>
                                  <p:childTnLst>
                                    <p:set>
                                      <p:cBhvr>
                                        <p:cTn id="20" dur="1" fill="hold">
                                          <p:stCondLst>
                                            <p:cond delay="0"/>
                                          </p:stCondLst>
                                        </p:cTn>
                                        <p:tgtEl>
                                          <p:spTgt spid="568"/>
                                        </p:tgtEl>
                                        <p:attrNameLst>
                                          <p:attrName>style.visibility</p:attrName>
                                        </p:attrNameLst>
                                      </p:cBhvr>
                                      <p:to>
                                        <p:strVal val="visible"/>
                                      </p:to>
                                    </p:set>
                                    <p:animEffect filter="wipe(right)" transition="in">
                                      <p:cBhvr additive="repl">
                                        <p:cTn id="21" dur="500"/>
                                        <p:tgtEl>
                                          <p:spTgt spid="568"/>
                                        </p:tgtEl>
                                      </p:cBhvr>
                                    </p:animEffect>
                                  </p:childTnLst>
                                </p:cTn>
                              </p:par>
                            </p:childTnLst>
                          </p:cTn>
                        </p:par>
                        <p:par>
                          <p:cTn id="22" fill="hold">
                            <p:stCondLst>
                              <p:cond delay="1500"/>
                            </p:stCondLst>
                            <p:childTnLst>
                              <p:par>
                                <p:cTn id="23" nodeType="afterEffect" fill="hold" presetClass="entr" presetID="22" presetSubtype="2">
                                  <p:stCondLst>
                                    <p:cond delay="0"/>
                                  </p:stCondLst>
                                  <p:childTnLst>
                                    <p:set>
                                      <p:cBhvr>
                                        <p:cTn id="24" dur="1" fill="hold">
                                          <p:stCondLst>
                                            <p:cond delay="0"/>
                                          </p:stCondLst>
                                        </p:cTn>
                                        <p:tgtEl>
                                          <p:spTgt spid="569"/>
                                        </p:tgtEl>
                                        <p:attrNameLst>
                                          <p:attrName>style.visibility</p:attrName>
                                        </p:attrNameLst>
                                      </p:cBhvr>
                                      <p:to>
                                        <p:strVal val="visible"/>
                                      </p:to>
                                    </p:set>
                                    <p:animEffect filter="wipe(right)" transition="in">
                                      <p:cBhvr additive="repl">
                                        <p:cTn id="25" dur="5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COMPLETE IMPLEMENTATION OF THE DATABASE TO DBMS</a:t>
            </a:r>
            <a:endParaRPr b="0" lang="en-US" sz="900" spc="-1" strike="noStrike">
              <a:solidFill>
                <a:srgbClr val="000000"/>
              </a:solidFill>
              <a:latin typeface="Arial"/>
            </a:endParaRPr>
          </a:p>
        </p:txBody>
      </p:sp>
      <p:sp>
        <p:nvSpPr>
          <p:cNvPr id="247"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BankAccount Relation</a:t>
            </a:r>
            <a:endParaRPr b="0" lang="en-US" sz="1400" spc="-1" strike="noStrike">
              <a:latin typeface="Arial"/>
            </a:endParaRPr>
          </a:p>
        </p:txBody>
      </p:sp>
      <p:pic>
        <p:nvPicPr>
          <p:cNvPr id="248" name="Picture 3" descr=""/>
          <p:cNvPicPr/>
          <p:nvPr/>
        </p:nvPicPr>
        <p:blipFill>
          <a:blip r:embed="rId1"/>
          <a:stretch/>
        </p:blipFill>
        <p:spPr>
          <a:xfrm>
            <a:off x="765360" y="779760"/>
            <a:ext cx="6374160" cy="1845360"/>
          </a:xfrm>
          <a:prstGeom prst="rect">
            <a:avLst/>
          </a:prstGeom>
          <a:ln>
            <a:noFill/>
          </a:ln>
        </p:spPr>
      </p:pic>
      <p:pic>
        <p:nvPicPr>
          <p:cNvPr id="249" name="Picture 6" descr=""/>
          <p:cNvPicPr/>
          <p:nvPr/>
        </p:nvPicPr>
        <p:blipFill>
          <a:blip r:embed="rId2"/>
          <a:stretch/>
        </p:blipFill>
        <p:spPr>
          <a:xfrm>
            <a:off x="765360" y="2948040"/>
            <a:ext cx="5117760" cy="1574280"/>
          </a:xfrm>
          <a:prstGeom prst="rect">
            <a:avLst/>
          </a:prstGeom>
          <a:ln>
            <a:noFill/>
          </a:ln>
        </p:spPr>
      </p:pic>
    </p:spTree>
  </p:cSld>
  <p:transition spd="med">
    <p:fade/>
  </p:transition>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1548000" y="1076400"/>
            <a:ext cx="7595640" cy="2887560"/>
          </a:xfrm>
          <a:prstGeom prst="rect">
            <a:avLst/>
          </a:prstGeom>
          <a:solidFill>
            <a:srgbClr val="cadcdc"/>
          </a:solidFill>
          <a:ln>
            <a:noFill/>
          </a:ln>
        </p:spPr>
        <p:style>
          <a:lnRef idx="0"/>
          <a:fillRef idx="0"/>
          <a:effectRef idx="0"/>
          <a:fontRef idx="minor"/>
        </p:style>
      </p:sp>
      <p:sp>
        <p:nvSpPr>
          <p:cNvPr id="571" name="TextShape 2"/>
          <p:cNvSpPr txBox="1"/>
          <p:nvPr/>
        </p:nvSpPr>
        <p:spPr>
          <a:xfrm>
            <a:off x="5521680" y="2577960"/>
            <a:ext cx="3621960" cy="643680"/>
          </a:xfrm>
          <a:prstGeom prst="rect">
            <a:avLst/>
          </a:prstGeom>
          <a:noFill/>
          <a:ln>
            <a:noFill/>
          </a:ln>
        </p:spPr>
        <p:txBody>
          <a:bodyPr tIns="91440" bIns="91440" anchor="ctr">
            <a:noAutofit/>
          </a:bodyPr>
          <a:p>
            <a:pPr>
              <a:lnSpc>
                <a:spcPct val="100000"/>
              </a:lnSpc>
            </a:pPr>
            <a:r>
              <a:rPr b="0" lang="en-US" sz="1800" spc="-1" strike="noStrike">
                <a:solidFill>
                  <a:srgbClr val="2a4040"/>
                </a:solidFill>
                <a:latin typeface="Raleway Black"/>
                <a:ea typeface="Raleway Black"/>
              </a:rPr>
              <a:t>AN APPLICATION DEMONSTRATION</a:t>
            </a:r>
            <a:endParaRPr b="0" lang="en-US" sz="1800" spc="-1" strike="noStrike">
              <a:solidFill>
                <a:srgbClr val="000000"/>
              </a:solidFill>
              <a:latin typeface="Arial"/>
            </a:endParaRPr>
          </a:p>
        </p:txBody>
      </p:sp>
      <p:sp>
        <p:nvSpPr>
          <p:cNvPr id="572" name="TextShape 3"/>
          <p:cNvSpPr txBox="1"/>
          <p:nvPr/>
        </p:nvSpPr>
        <p:spPr>
          <a:xfrm>
            <a:off x="5521680" y="2210400"/>
            <a:ext cx="1653840" cy="354600"/>
          </a:xfrm>
          <a:prstGeom prst="rect">
            <a:avLst/>
          </a:prstGeom>
          <a:noFill/>
          <a:ln>
            <a:noFill/>
          </a:ln>
        </p:spPr>
        <p:txBody>
          <a:bodyPr tIns="91440" bIns="91440" anchor="b">
            <a:noAutofit/>
          </a:bodyPr>
          <a:p>
            <a:pPr>
              <a:lnSpc>
                <a:spcPct val="100000"/>
              </a:lnSpc>
              <a:tabLst>
                <a:tab algn="l" pos="0"/>
              </a:tabLst>
            </a:pPr>
            <a:r>
              <a:rPr b="0" lang="en" sz="3600" spc="-1" strike="noStrike">
                <a:solidFill>
                  <a:srgbClr val="2a4040"/>
                </a:solidFill>
                <a:latin typeface="Raleway Black"/>
                <a:ea typeface="Raleway Black"/>
              </a:rPr>
              <a:t>05</a:t>
            </a:r>
            <a:endParaRPr b="0" lang="en-US" sz="3600" spc="-1" strike="noStrike">
              <a:solidFill>
                <a:srgbClr val="000000"/>
              </a:solidFill>
              <a:latin typeface="Arial"/>
            </a:endParaRPr>
          </a:p>
        </p:txBody>
      </p:sp>
      <p:pic>
        <p:nvPicPr>
          <p:cNvPr id="573" name="Google Shape;183;p25" descr=""/>
          <p:cNvPicPr/>
          <p:nvPr/>
        </p:nvPicPr>
        <p:blipFill>
          <a:blip r:embed="rId1"/>
          <a:srcRect l="16962" t="0" r="0" b="0"/>
          <a:stretch/>
        </p:blipFill>
        <p:spPr>
          <a:xfrm>
            <a:off x="970920" y="1191240"/>
            <a:ext cx="3319200" cy="2647080"/>
          </a:xfrm>
          <a:prstGeom prst="rect">
            <a:avLst/>
          </a:prstGeom>
          <a:ln>
            <a:noFill/>
          </a:ln>
        </p:spPr>
      </p:pic>
    </p:spTree>
  </p:cSld>
  <p:transition spd="med">
    <p:fade/>
  </p:transition>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1548000" y="1076400"/>
            <a:ext cx="7595640" cy="2887560"/>
          </a:xfrm>
          <a:prstGeom prst="rect">
            <a:avLst/>
          </a:prstGeom>
          <a:solidFill>
            <a:srgbClr val="cadcdc"/>
          </a:solidFill>
          <a:ln>
            <a:noFill/>
          </a:ln>
        </p:spPr>
        <p:style>
          <a:lnRef idx="0"/>
          <a:fillRef idx="0"/>
          <a:effectRef idx="0"/>
          <a:fontRef idx="minor"/>
        </p:style>
      </p:sp>
      <p:sp>
        <p:nvSpPr>
          <p:cNvPr id="575" name="TextShape 2"/>
          <p:cNvSpPr txBox="1"/>
          <p:nvPr/>
        </p:nvSpPr>
        <p:spPr>
          <a:xfrm>
            <a:off x="5346000" y="2193120"/>
            <a:ext cx="3621960" cy="643680"/>
          </a:xfrm>
          <a:prstGeom prst="rect">
            <a:avLst/>
          </a:prstGeom>
          <a:noFill/>
          <a:ln>
            <a:noFill/>
          </a:ln>
        </p:spPr>
        <p:txBody>
          <a:bodyPr tIns="91440" bIns="91440" anchor="ctr">
            <a:noAutofit/>
          </a:bodyPr>
          <a:p>
            <a:pPr>
              <a:lnSpc>
                <a:spcPct val="100000"/>
              </a:lnSpc>
            </a:pPr>
            <a:r>
              <a:rPr b="0" lang="en-US" sz="1800" spc="-1" strike="noStrike">
                <a:solidFill>
                  <a:srgbClr val="2a4040"/>
                </a:solidFill>
                <a:latin typeface="Raleway Black"/>
                <a:ea typeface="Raleway Black"/>
              </a:rPr>
              <a:t>THANK FOR LISTENING</a:t>
            </a:r>
            <a:endParaRPr b="0" lang="en-US" sz="1800" spc="-1" strike="noStrike">
              <a:solidFill>
                <a:srgbClr val="000000"/>
              </a:solidFill>
              <a:latin typeface="Arial"/>
            </a:endParaRPr>
          </a:p>
        </p:txBody>
      </p:sp>
      <p:pic>
        <p:nvPicPr>
          <p:cNvPr id="576" name="Google Shape;183;p25" descr=""/>
          <p:cNvPicPr/>
          <p:nvPr/>
        </p:nvPicPr>
        <p:blipFill>
          <a:blip r:embed="rId1"/>
          <a:srcRect l="16962" t="0" r="0" b="0"/>
          <a:stretch/>
        </p:blipFill>
        <p:spPr>
          <a:xfrm>
            <a:off x="970920" y="1191240"/>
            <a:ext cx="3319200" cy="2647080"/>
          </a:xfrm>
          <a:prstGeom prst="rect">
            <a:avLst/>
          </a:prstGeom>
          <a:ln>
            <a:noFill/>
          </a:ln>
        </p:spPr>
      </p:pic>
    </p:spTree>
  </p:cSld>
  <p:transition spd="med">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COMPLETE IMPLEMENTATION OF THE DATABASE TO DBMS</a:t>
            </a:r>
            <a:endParaRPr b="0" lang="en-US" sz="900" spc="-1" strike="noStrike">
              <a:solidFill>
                <a:srgbClr val="000000"/>
              </a:solidFill>
              <a:latin typeface="Arial"/>
            </a:endParaRPr>
          </a:p>
        </p:txBody>
      </p:sp>
      <p:sp>
        <p:nvSpPr>
          <p:cNvPr id="251"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BankCard Relation</a:t>
            </a:r>
            <a:endParaRPr b="0" lang="en-US" sz="1400" spc="-1" strike="noStrike">
              <a:latin typeface="Arial"/>
            </a:endParaRPr>
          </a:p>
        </p:txBody>
      </p:sp>
      <p:pic>
        <p:nvPicPr>
          <p:cNvPr id="252" name="Picture 2" descr=""/>
          <p:cNvPicPr/>
          <p:nvPr/>
        </p:nvPicPr>
        <p:blipFill>
          <a:blip r:embed="rId1"/>
          <a:stretch/>
        </p:blipFill>
        <p:spPr>
          <a:xfrm>
            <a:off x="765360" y="838080"/>
            <a:ext cx="5902200" cy="1535760"/>
          </a:xfrm>
          <a:prstGeom prst="rect">
            <a:avLst/>
          </a:prstGeom>
          <a:ln>
            <a:noFill/>
          </a:ln>
        </p:spPr>
      </p:pic>
      <p:pic>
        <p:nvPicPr>
          <p:cNvPr id="253" name="Picture 5" descr=""/>
          <p:cNvPicPr/>
          <p:nvPr/>
        </p:nvPicPr>
        <p:blipFill>
          <a:blip r:embed="rId2"/>
          <a:stretch/>
        </p:blipFill>
        <p:spPr>
          <a:xfrm>
            <a:off x="765360" y="2769120"/>
            <a:ext cx="5754960" cy="1685880"/>
          </a:xfrm>
          <a:prstGeom prst="rect">
            <a:avLst/>
          </a:prstGeom>
          <a:ln>
            <a:noFill/>
          </a:ln>
        </p:spPr>
      </p:pic>
    </p:spTree>
  </p:cSld>
  <p:transition spd="med">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rot="16200000">
            <a:off x="-1703520" y="2545200"/>
            <a:ext cx="4302000" cy="205920"/>
          </a:xfrm>
          <a:prstGeom prst="rect">
            <a:avLst/>
          </a:prstGeom>
          <a:noFill/>
          <a:ln>
            <a:noFill/>
          </a:ln>
        </p:spPr>
        <p:txBody>
          <a:bodyPr tIns="91440" bIns="91440" anchor="ctr">
            <a:noAutofit/>
          </a:bodyPr>
          <a:p>
            <a:pPr algn="r">
              <a:lnSpc>
                <a:spcPct val="100000"/>
              </a:lnSpc>
            </a:pPr>
            <a:r>
              <a:rPr b="0" lang="en-US" sz="900" spc="-1" strike="noStrike">
                <a:solidFill>
                  <a:srgbClr val="000000"/>
                </a:solidFill>
                <a:latin typeface="Raleway Black"/>
                <a:ea typeface="Raleway Black"/>
              </a:rPr>
              <a:t>COMPLETE IMPLEMENTATION OF THE DATABASE TO DBMS</a:t>
            </a:r>
            <a:endParaRPr b="0" lang="en-US" sz="900" spc="-1" strike="noStrike">
              <a:solidFill>
                <a:srgbClr val="000000"/>
              </a:solidFill>
              <a:latin typeface="Arial"/>
            </a:endParaRPr>
          </a:p>
        </p:txBody>
      </p:sp>
      <p:sp>
        <p:nvSpPr>
          <p:cNvPr id="255" name="CustomShape 2"/>
          <p:cNvSpPr/>
          <p:nvPr/>
        </p:nvSpPr>
        <p:spPr>
          <a:xfrm>
            <a:off x="765360" y="178920"/>
            <a:ext cx="2684160" cy="469440"/>
          </a:xfrm>
          <a:prstGeom prst="rect">
            <a:avLst/>
          </a:prstGeom>
          <a:noFill/>
          <a:ln>
            <a:noFill/>
          </a:ln>
        </p:spPr>
        <p:style>
          <a:lnRef idx="0"/>
          <a:fillRef idx="0"/>
          <a:effectRef idx="0"/>
          <a:fontRef idx="minor"/>
        </p:style>
        <p:txBody>
          <a:bodyPr tIns="91440" bIns="91440">
            <a:noAutofit/>
          </a:bodyPr>
          <a:p>
            <a:pPr>
              <a:lnSpc>
                <a:spcPct val="115000"/>
              </a:lnSpc>
              <a:tabLst>
                <a:tab algn="l" pos="0"/>
              </a:tabLst>
            </a:pPr>
            <a:r>
              <a:rPr b="1" lang="en-US" sz="1400" spc="-1" strike="noStrike">
                <a:solidFill>
                  <a:srgbClr val="000000"/>
                </a:solidFill>
                <a:latin typeface="Raleway"/>
                <a:ea typeface="Raleway"/>
              </a:rPr>
              <a:t>CreditCard Relation</a:t>
            </a:r>
            <a:endParaRPr b="0" lang="en-US" sz="1400" spc="-1" strike="noStrike">
              <a:latin typeface="Arial"/>
            </a:endParaRPr>
          </a:p>
        </p:txBody>
      </p:sp>
      <p:pic>
        <p:nvPicPr>
          <p:cNvPr id="256" name="Picture 3" descr=""/>
          <p:cNvPicPr/>
          <p:nvPr/>
        </p:nvPicPr>
        <p:blipFill>
          <a:blip r:embed="rId1"/>
          <a:stretch/>
        </p:blipFill>
        <p:spPr>
          <a:xfrm>
            <a:off x="765360" y="1121760"/>
            <a:ext cx="6145200" cy="905040"/>
          </a:xfrm>
          <a:prstGeom prst="rect">
            <a:avLst/>
          </a:prstGeom>
          <a:ln>
            <a:noFill/>
          </a:ln>
        </p:spPr>
      </p:pic>
      <p:pic>
        <p:nvPicPr>
          <p:cNvPr id="257" name="Picture 6" descr=""/>
          <p:cNvPicPr/>
          <p:nvPr/>
        </p:nvPicPr>
        <p:blipFill>
          <a:blip r:embed="rId2"/>
          <a:stretch/>
        </p:blipFill>
        <p:spPr>
          <a:xfrm>
            <a:off x="765360" y="2875680"/>
            <a:ext cx="6170400" cy="905040"/>
          </a:xfrm>
          <a:prstGeom prst="rect">
            <a:avLst/>
          </a:prstGeom>
          <a:ln>
            <a:noFill/>
          </a:ln>
        </p:spPr>
      </p:pic>
    </p:spTree>
  </p:cSld>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cadcdc"/>
      </a:accent1>
      <a:accent2>
        <a:srgbClr val="5f7d95"/>
      </a:accent2>
      <a:accent3>
        <a:srgbClr val="dadcde"/>
      </a:accent3>
      <a:accent4>
        <a:srgbClr val="e8e9e9"/>
      </a:accent4>
      <a:accent5>
        <a:srgbClr val="cfd9e0"/>
      </a:accent5>
      <a:accent6>
        <a:srgbClr val="435d74"/>
      </a:accent6>
      <a:hlink>
        <a:srgbClr val="435d74"/>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cadcdc"/>
      </a:accent1>
      <a:accent2>
        <a:srgbClr val="5f7d95"/>
      </a:accent2>
      <a:accent3>
        <a:srgbClr val="dadcde"/>
      </a:accent3>
      <a:accent4>
        <a:srgbClr val="e8e9e9"/>
      </a:accent4>
      <a:accent5>
        <a:srgbClr val="cfd9e0"/>
      </a:accent5>
      <a:accent6>
        <a:srgbClr val="435d74"/>
      </a:accent6>
      <a:hlink>
        <a:srgbClr val="435d74"/>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cadcdc"/>
      </a:accent1>
      <a:accent2>
        <a:srgbClr val="5f7d95"/>
      </a:accent2>
      <a:accent3>
        <a:srgbClr val="dadcde"/>
      </a:accent3>
      <a:accent4>
        <a:srgbClr val="e8e9e9"/>
      </a:accent4>
      <a:accent5>
        <a:srgbClr val="cfd9e0"/>
      </a:accent5>
      <a:accent6>
        <a:srgbClr val="435d74"/>
      </a:accent6>
      <a:hlink>
        <a:srgbClr val="435d74"/>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cadcdc"/>
      </a:accent1>
      <a:accent2>
        <a:srgbClr val="5f7d95"/>
      </a:accent2>
      <a:accent3>
        <a:srgbClr val="dadcde"/>
      </a:accent3>
      <a:accent4>
        <a:srgbClr val="e8e9e9"/>
      </a:accent4>
      <a:accent5>
        <a:srgbClr val="cfd9e0"/>
      </a:accent5>
      <a:accent6>
        <a:srgbClr val="435d74"/>
      </a:accent6>
      <a:hlink>
        <a:srgbClr val="435d74"/>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cadcdc"/>
      </a:accent1>
      <a:accent2>
        <a:srgbClr val="5f7d95"/>
      </a:accent2>
      <a:accent3>
        <a:srgbClr val="dadcde"/>
      </a:accent3>
      <a:accent4>
        <a:srgbClr val="e8e9e9"/>
      </a:accent4>
      <a:accent5>
        <a:srgbClr val="cfd9e0"/>
      </a:accent5>
      <a:accent6>
        <a:srgbClr val="435d74"/>
      </a:accent6>
      <a:hlink>
        <a:srgbClr val="435d74"/>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514</TotalTime>
  <Application>LibreOffice/6.4.7.2$Linux_X86_64 LibreOffice_project/40$Build-2</Application>
  <Words>1614</Words>
  <Paragraphs>252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2021-12-01T19:22:43Z</dcterms:modified>
  <cp:revision>13</cp:revision>
  <dc:subject/>
  <dc:title>ASSIGNMENT II</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71</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71</vt:i4>
  </property>
</Properties>
</file>